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0" r:id="rId3"/>
    <p:sldId id="263" r:id="rId4"/>
    <p:sldId id="262" r:id="rId5"/>
    <p:sldId id="265" r:id="rId6"/>
    <p:sldId id="264" r:id="rId7"/>
    <p:sldId id="269" r:id="rId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C6E96176-54A1-48B4-BD6B-D9B9FEB51AF4}" type="datetimeFigureOut">
              <a:rPr lang="pt-BR" smtClean="0"/>
              <a:t>19/09/2023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5CC9DB0-846F-4580-AE48-AB8D93050A21}" type="slidenum">
              <a:rPr lang="pt-BR" smtClean="0"/>
              <a:t>‹nº›</a:t>
            </a:fld>
            <a:endParaRPr lang="pt-BR"/>
          </a:p>
        </p:txBody>
      </p:sp>
    </p:spTree>
    <p:extLst>
      <p:ext uri="{BB962C8B-B14F-4D97-AF65-F5344CB8AC3E}">
        <p14:creationId xmlns:p14="http://schemas.microsoft.com/office/powerpoint/2010/main" val="264155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6E96176-54A1-48B4-BD6B-D9B9FEB51AF4}" type="datetimeFigureOut">
              <a:rPr lang="pt-BR" smtClean="0"/>
              <a:t>19/09/2023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5CC9DB0-846F-4580-AE48-AB8D93050A21}" type="slidenum">
              <a:rPr lang="pt-BR" smtClean="0"/>
              <a:t>‹nº›</a:t>
            </a:fld>
            <a:endParaRPr lang="pt-BR"/>
          </a:p>
        </p:txBody>
      </p:sp>
    </p:spTree>
    <p:extLst>
      <p:ext uri="{BB962C8B-B14F-4D97-AF65-F5344CB8AC3E}">
        <p14:creationId xmlns:p14="http://schemas.microsoft.com/office/powerpoint/2010/main" val="224394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6E96176-54A1-48B4-BD6B-D9B9FEB51AF4}" type="datetimeFigureOut">
              <a:rPr lang="pt-BR" smtClean="0"/>
              <a:t>19/09/2023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5CC9DB0-846F-4580-AE48-AB8D93050A21}" type="slidenum">
              <a:rPr lang="pt-BR" smtClean="0"/>
              <a:t>‹nº›</a:t>
            </a:fld>
            <a:endParaRPr lang="pt-BR"/>
          </a:p>
        </p:txBody>
      </p:sp>
    </p:spTree>
    <p:extLst>
      <p:ext uri="{BB962C8B-B14F-4D97-AF65-F5344CB8AC3E}">
        <p14:creationId xmlns:p14="http://schemas.microsoft.com/office/powerpoint/2010/main" val="327707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6E96176-54A1-48B4-BD6B-D9B9FEB51AF4}" type="datetimeFigureOut">
              <a:rPr lang="pt-BR" smtClean="0"/>
              <a:t>19/09/2023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5CC9DB0-846F-4580-AE48-AB8D93050A21}" type="slidenum">
              <a:rPr lang="pt-BR" smtClean="0"/>
              <a:t>‹nº›</a:t>
            </a:fld>
            <a:endParaRPr lang="pt-BR"/>
          </a:p>
        </p:txBody>
      </p:sp>
    </p:spTree>
    <p:extLst>
      <p:ext uri="{BB962C8B-B14F-4D97-AF65-F5344CB8AC3E}">
        <p14:creationId xmlns:p14="http://schemas.microsoft.com/office/powerpoint/2010/main" val="252103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C6E96176-54A1-48B4-BD6B-D9B9FEB51AF4}" type="datetimeFigureOut">
              <a:rPr lang="pt-BR" smtClean="0"/>
              <a:t>19/09/2023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5CC9DB0-846F-4580-AE48-AB8D93050A21}" type="slidenum">
              <a:rPr lang="pt-BR" smtClean="0"/>
              <a:t>‹nº›</a:t>
            </a:fld>
            <a:endParaRPr lang="pt-BR"/>
          </a:p>
        </p:txBody>
      </p:sp>
    </p:spTree>
    <p:extLst>
      <p:ext uri="{BB962C8B-B14F-4D97-AF65-F5344CB8AC3E}">
        <p14:creationId xmlns:p14="http://schemas.microsoft.com/office/powerpoint/2010/main" val="1865042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C6E96176-54A1-48B4-BD6B-D9B9FEB51AF4}" type="datetimeFigureOut">
              <a:rPr lang="pt-BR" smtClean="0"/>
              <a:t>19/09/2023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5CC9DB0-846F-4580-AE48-AB8D93050A21}" type="slidenum">
              <a:rPr lang="pt-BR" smtClean="0"/>
              <a:t>‹nº›</a:t>
            </a:fld>
            <a:endParaRPr lang="pt-BR"/>
          </a:p>
        </p:txBody>
      </p:sp>
    </p:spTree>
    <p:extLst>
      <p:ext uri="{BB962C8B-B14F-4D97-AF65-F5344CB8AC3E}">
        <p14:creationId xmlns:p14="http://schemas.microsoft.com/office/powerpoint/2010/main" val="132267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C6E96176-54A1-48B4-BD6B-D9B9FEB51AF4}" type="datetimeFigureOut">
              <a:rPr lang="pt-BR" smtClean="0"/>
              <a:t>19/09/2023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5CC9DB0-846F-4580-AE48-AB8D93050A21}" type="slidenum">
              <a:rPr lang="pt-BR" smtClean="0"/>
              <a:t>‹nº›</a:t>
            </a:fld>
            <a:endParaRPr lang="pt-BR"/>
          </a:p>
        </p:txBody>
      </p:sp>
    </p:spTree>
    <p:extLst>
      <p:ext uri="{BB962C8B-B14F-4D97-AF65-F5344CB8AC3E}">
        <p14:creationId xmlns:p14="http://schemas.microsoft.com/office/powerpoint/2010/main" val="317957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C6E96176-54A1-48B4-BD6B-D9B9FEB51AF4}" type="datetimeFigureOut">
              <a:rPr lang="pt-BR" smtClean="0"/>
              <a:t>19/09/2023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5CC9DB0-846F-4580-AE48-AB8D93050A21}" type="slidenum">
              <a:rPr lang="pt-BR" smtClean="0"/>
              <a:t>‹nº›</a:t>
            </a:fld>
            <a:endParaRPr lang="pt-BR"/>
          </a:p>
        </p:txBody>
      </p:sp>
    </p:spTree>
    <p:extLst>
      <p:ext uri="{BB962C8B-B14F-4D97-AF65-F5344CB8AC3E}">
        <p14:creationId xmlns:p14="http://schemas.microsoft.com/office/powerpoint/2010/main" val="384060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6E96176-54A1-48B4-BD6B-D9B9FEB51AF4}" type="datetimeFigureOut">
              <a:rPr lang="pt-BR" smtClean="0"/>
              <a:t>19/09/2023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5CC9DB0-846F-4580-AE48-AB8D93050A21}" type="slidenum">
              <a:rPr lang="pt-BR" smtClean="0"/>
              <a:t>‹nº›</a:t>
            </a:fld>
            <a:endParaRPr lang="pt-BR"/>
          </a:p>
        </p:txBody>
      </p:sp>
    </p:spTree>
    <p:extLst>
      <p:ext uri="{BB962C8B-B14F-4D97-AF65-F5344CB8AC3E}">
        <p14:creationId xmlns:p14="http://schemas.microsoft.com/office/powerpoint/2010/main" val="333702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6E96176-54A1-48B4-BD6B-D9B9FEB51AF4}" type="datetimeFigureOut">
              <a:rPr lang="pt-BR" smtClean="0"/>
              <a:t>19/09/2023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5CC9DB0-846F-4580-AE48-AB8D93050A21}" type="slidenum">
              <a:rPr lang="pt-BR" smtClean="0"/>
              <a:t>‹nº›</a:t>
            </a:fld>
            <a:endParaRPr lang="pt-BR"/>
          </a:p>
        </p:txBody>
      </p:sp>
    </p:spTree>
    <p:extLst>
      <p:ext uri="{BB962C8B-B14F-4D97-AF65-F5344CB8AC3E}">
        <p14:creationId xmlns:p14="http://schemas.microsoft.com/office/powerpoint/2010/main" val="2447951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6E96176-54A1-48B4-BD6B-D9B9FEB51AF4}" type="datetimeFigureOut">
              <a:rPr lang="pt-BR" smtClean="0"/>
              <a:t>19/09/2023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5CC9DB0-846F-4580-AE48-AB8D93050A21}" type="slidenum">
              <a:rPr lang="pt-BR" smtClean="0"/>
              <a:t>‹nº›</a:t>
            </a:fld>
            <a:endParaRPr lang="pt-BR"/>
          </a:p>
        </p:txBody>
      </p:sp>
    </p:spTree>
    <p:extLst>
      <p:ext uri="{BB962C8B-B14F-4D97-AF65-F5344CB8AC3E}">
        <p14:creationId xmlns:p14="http://schemas.microsoft.com/office/powerpoint/2010/main" val="3896899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96176-54A1-48B4-BD6B-D9B9FEB51AF4}" type="datetimeFigureOut">
              <a:rPr lang="pt-BR" smtClean="0"/>
              <a:t>19/09/2023</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C9DB0-846F-4580-AE48-AB8D93050A21}" type="slidenum">
              <a:rPr lang="pt-BR" smtClean="0"/>
              <a:t>‹nº›</a:t>
            </a:fld>
            <a:endParaRPr lang="pt-BR"/>
          </a:p>
        </p:txBody>
      </p:sp>
    </p:spTree>
    <p:extLst>
      <p:ext uri="{BB962C8B-B14F-4D97-AF65-F5344CB8AC3E}">
        <p14:creationId xmlns:p14="http://schemas.microsoft.com/office/powerpoint/2010/main" val="2582811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6239"/>
            <a:ext cx="12218324" cy="2652039"/>
          </a:xfrm>
          <a:prstGeom prst="rect">
            <a:avLst/>
          </a:prstGeom>
        </p:spPr>
      </p:pic>
      <p:pic>
        <p:nvPicPr>
          <p:cNvPr id="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6" y="593864"/>
            <a:ext cx="3647223" cy="3324897"/>
          </a:xfrm>
          <a:prstGeom prst="rect">
            <a:avLst/>
          </a:prstGeom>
        </p:spPr>
      </p:pic>
      <p:pic>
        <p:nvPicPr>
          <p:cNvPr id="6" name="Image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8291" y="4272741"/>
            <a:ext cx="2041664" cy="1078895"/>
          </a:xfrm>
          <a:prstGeom prst="rect">
            <a:avLst/>
          </a:prstGeom>
        </p:spPr>
      </p:pic>
      <p:pic>
        <p:nvPicPr>
          <p:cNvPr id="7" name="Image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6260" y="5717426"/>
            <a:ext cx="4818898" cy="597409"/>
          </a:xfrm>
          <a:prstGeom prst="rect">
            <a:avLst/>
          </a:prstGeom>
        </p:spPr>
      </p:pic>
      <p:sp>
        <p:nvSpPr>
          <p:cNvPr id="8" name="CaixaDeTexto 7">
            <a:extLst>
              <a:ext uri="{FF2B5EF4-FFF2-40B4-BE49-F238E27FC236}">
                <a16:creationId xmlns:a16="http://schemas.microsoft.com/office/drawing/2014/main" id="{2DB0F1DB-5508-4F64-B16B-560A81BDB2E7}"/>
              </a:ext>
            </a:extLst>
          </p:cNvPr>
          <p:cNvSpPr txBox="1"/>
          <p:nvPr/>
        </p:nvSpPr>
        <p:spPr>
          <a:xfrm>
            <a:off x="4535340" y="1661750"/>
            <a:ext cx="4120751" cy="477054"/>
          </a:xfrm>
          <a:prstGeom prst="rect">
            <a:avLst/>
          </a:prstGeom>
          <a:noFill/>
        </p:spPr>
        <p:txBody>
          <a:bodyPr wrap="square" rtlCol="0">
            <a:spAutoFit/>
          </a:bodyPr>
          <a:lstStyle/>
          <a:p>
            <a:r>
              <a:rPr lang="pt-BR" sz="2500" b="1" dirty="0"/>
              <a:t>TÍTULO GERAL EDITÁVEL</a:t>
            </a:r>
          </a:p>
        </p:txBody>
      </p:sp>
      <p:sp>
        <p:nvSpPr>
          <p:cNvPr id="9" name="CaixaDeTexto 8">
            <a:extLst>
              <a:ext uri="{FF2B5EF4-FFF2-40B4-BE49-F238E27FC236}">
                <a16:creationId xmlns:a16="http://schemas.microsoft.com/office/drawing/2014/main" id="{C8056D7A-4D31-4CE0-844A-318AEFFE2D33}"/>
              </a:ext>
            </a:extLst>
          </p:cNvPr>
          <p:cNvSpPr txBox="1"/>
          <p:nvPr/>
        </p:nvSpPr>
        <p:spPr>
          <a:xfrm>
            <a:off x="4535340" y="2426579"/>
            <a:ext cx="5138734" cy="2446824"/>
          </a:xfrm>
          <a:prstGeom prst="rect">
            <a:avLst/>
          </a:prstGeom>
          <a:noFill/>
        </p:spPr>
        <p:txBody>
          <a:bodyPr wrap="square" rtlCol="0">
            <a:spAutoFit/>
          </a:bodyPr>
          <a:lstStyle/>
          <a:p>
            <a:pPr marL="1619250" indent="-1619250" defTabSz="692150">
              <a:lnSpc>
                <a:spcPct val="150000"/>
              </a:lnSpc>
            </a:pPr>
            <a:r>
              <a:rPr lang="pt-BR" b="1" dirty="0"/>
              <a:t>Fulano de TAL</a:t>
            </a:r>
            <a:r>
              <a:rPr lang="pt-BR" b="1" baseline="30000" dirty="0"/>
              <a:t>1</a:t>
            </a:r>
            <a:r>
              <a:rPr lang="pt-BR" b="1" dirty="0"/>
              <a:t>, Fulano de TAL</a:t>
            </a:r>
            <a:r>
              <a:rPr lang="pt-BR" b="1" baseline="30000" dirty="0"/>
              <a:t>2</a:t>
            </a:r>
            <a:endParaRPr lang="pt-BR" b="1" baseline="30000" dirty="0">
              <a:latin typeface="Arial" panose="020B0604020202020204" pitchFamily="34" charset="0"/>
              <a:ea typeface="ＭＳ Ｐゴシック"/>
              <a:cs typeface="Arial" panose="020B0604020202020204" pitchFamily="34" charset="0"/>
            </a:endParaRPr>
          </a:p>
          <a:p>
            <a:pPr>
              <a:lnSpc>
                <a:spcPct val="150000"/>
              </a:lnSpc>
            </a:pPr>
            <a:r>
              <a:rPr lang="pt-BR" baseline="30000" dirty="0"/>
              <a:t>1</a:t>
            </a:r>
            <a:r>
              <a:rPr lang="pt-BR" dirty="0"/>
              <a:t>Professor de Ciências Agrícolas - IFAC. e-mail: fulanodetal@ifac.edu.br</a:t>
            </a:r>
          </a:p>
          <a:p>
            <a:pPr>
              <a:lnSpc>
                <a:spcPct val="150000"/>
              </a:lnSpc>
            </a:pPr>
            <a:r>
              <a:rPr lang="pt-BR" baseline="30000" dirty="0"/>
              <a:t>2</a:t>
            </a:r>
            <a:r>
              <a:rPr lang="pt-BR" dirty="0"/>
              <a:t>Professor de Informática – IFAC. E-mail: fulanodetal@ifac.edu.br</a:t>
            </a:r>
            <a:endParaRPr lang="pt-BR" dirty="0">
              <a:latin typeface="Arial" panose="020B0604020202020204" pitchFamily="34" charset="0"/>
              <a:ea typeface="ＭＳ Ｐゴシック"/>
              <a:cs typeface="Arial" panose="020B0604020202020204" pitchFamily="34" charset="0"/>
            </a:endParaRPr>
          </a:p>
          <a:p>
            <a:endParaRPr lang="pt-BR" dirty="0"/>
          </a:p>
        </p:txBody>
      </p:sp>
    </p:spTree>
    <p:extLst>
      <p:ext uri="{BB962C8B-B14F-4D97-AF65-F5344CB8AC3E}">
        <p14:creationId xmlns:p14="http://schemas.microsoft.com/office/powerpoint/2010/main" val="944511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6BE8DEC7-7A30-4146-88F0-23A912FE2005}"/>
              </a:ext>
            </a:extLst>
          </p:cNvPr>
          <p:cNvSpPr txBox="1"/>
          <p:nvPr/>
        </p:nvSpPr>
        <p:spPr>
          <a:xfrm>
            <a:off x="569843" y="1814182"/>
            <a:ext cx="8640418" cy="1015663"/>
          </a:xfrm>
          <a:prstGeom prst="rect">
            <a:avLst/>
          </a:prstGeom>
          <a:noFill/>
        </p:spPr>
        <p:txBody>
          <a:bodyPr wrap="square" rtlCol="0">
            <a:spAutoFit/>
          </a:bodyPr>
          <a:lstStyle/>
          <a:p>
            <a:pPr algn="just"/>
            <a:r>
              <a:rPr lang="pt-BR" sz="1500" dirty="0"/>
              <a:t>Parte inicial do texto, na qual devem constar o tema e a delimitação do assunto tratado, além de outros elementos necessários para situar o trabalho, tais como: justificativa, embasamento teórico e estrutura do trabalho, tratados de forma sucinta.</a:t>
            </a:r>
          </a:p>
          <a:p>
            <a:endParaRPr lang="pt-BR" sz="1500" dirty="0"/>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067" y="592183"/>
            <a:ext cx="2760682" cy="1040240"/>
          </a:xfrm>
          <a:prstGeom prst="rect">
            <a:avLst/>
          </a:prstGeom>
        </p:spPr>
      </p:pic>
      <p:sp>
        <p:nvSpPr>
          <p:cNvPr id="10" name="CaixaDeTexto 9">
            <a:extLst>
              <a:ext uri="{FF2B5EF4-FFF2-40B4-BE49-F238E27FC236}">
                <a16:creationId xmlns:a16="http://schemas.microsoft.com/office/drawing/2014/main" id="{DEC11CB3-4BCF-4885-B14B-33D427AFED6D}"/>
              </a:ext>
            </a:extLst>
          </p:cNvPr>
          <p:cNvSpPr txBox="1"/>
          <p:nvPr/>
        </p:nvSpPr>
        <p:spPr>
          <a:xfrm>
            <a:off x="569843" y="648249"/>
            <a:ext cx="1573453" cy="307777"/>
          </a:xfrm>
          <a:prstGeom prst="rect">
            <a:avLst/>
          </a:prstGeom>
          <a:noFill/>
        </p:spPr>
        <p:txBody>
          <a:bodyPr wrap="square" rtlCol="0">
            <a:spAutoFit/>
          </a:bodyPr>
          <a:lstStyle/>
          <a:p>
            <a:r>
              <a:rPr lang="pt-BR" sz="1400" b="1" dirty="0"/>
              <a:t>INTRODUÇÃO</a:t>
            </a:r>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3" y="6434051"/>
            <a:ext cx="12269586" cy="421183"/>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0638" y="4822486"/>
            <a:ext cx="2019441" cy="1905284"/>
          </a:xfrm>
          <a:prstGeom prst="rect">
            <a:avLst/>
          </a:prstGeom>
        </p:spPr>
      </p:pic>
    </p:spTree>
    <p:extLst>
      <p:ext uri="{BB962C8B-B14F-4D97-AF65-F5344CB8AC3E}">
        <p14:creationId xmlns:p14="http://schemas.microsoft.com/office/powerpoint/2010/main" val="1500205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6BE8DEC7-7A30-4146-88F0-23A912FE2005}"/>
              </a:ext>
            </a:extLst>
          </p:cNvPr>
          <p:cNvSpPr txBox="1"/>
          <p:nvPr/>
        </p:nvSpPr>
        <p:spPr>
          <a:xfrm>
            <a:off x="569843" y="1814182"/>
            <a:ext cx="8640418" cy="692497"/>
          </a:xfrm>
          <a:prstGeom prst="rect">
            <a:avLst/>
          </a:prstGeom>
          <a:noFill/>
        </p:spPr>
        <p:txBody>
          <a:bodyPr wrap="square" rtlCol="0">
            <a:spAutoFit/>
          </a:bodyPr>
          <a:lstStyle/>
          <a:p>
            <a:pPr algn="just" defTabSz="692150">
              <a:lnSpc>
                <a:spcPct val="150000"/>
              </a:lnSpc>
              <a:spcBef>
                <a:spcPct val="50000"/>
              </a:spcBef>
            </a:pPr>
            <a:r>
              <a:rPr lang="pt-BR" sz="1500" dirty="0"/>
              <a:t>Aqui deve ser apresentado o objetivo geral e os objetivos específicos (quando houver) do trabalho.</a:t>
            </a:r>
          </a:p>
          <a:p>
            <a:endParaRPr lang="pt-BR" sz="1500" dirty="0"/>
          </a:p>
        </p:txBody>
      </p:sp>
      <p:pic>
        <p:nvPicPr>
          <p:cNvPr id="13" name="Image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067" y="592183"/>
            <a:ext cx="2760682" cy="1040240"/>
          </a:xfrm>
          <a:prstGeom prst="rect">
            <a:avLst/>
          </a:prstGeom>
        </p:spPr>
      </p:pic>
      <p:sp>
        <p:nvSpPr>
          <p:cNvPr id="14" name="CaixaDeTexto 13">
            <a:extLst>
              <a:ext uri="{FF2B5EF4-FFF2-40B4-BE49-F238E27FC236}">
                <a16:creationId xmlns:a16="http://schemas.microsoft.com/office/drawing/2014/main" id="{DEC11CB3-4BCF-4885-B14B-33D427AFED6D}"/>
              </a:ext>
            </a:extLst>
          </p:cNvPr>
          <p:cNvSpPr txBox="1"/>
          <p:nvPr/>
        </p:nvSpPr>
        <p:spPr>
          <a:xfrm>
            <a:off x="569843" y="648249"/>
            <a:ext cx="1573453" cy="307777"/>
          </a:xfrm>
          <a:prstGeom prst="rect">
            <a:avLst/>
          </a:prstGeom>
          <a:noFill/>
        </p:spPr>
        <p:txBody>
          <a:bodyPr wrap="square" rtlCol="0">
            <a:spAutoFit/>
          </a:bodyPr>
          <a:lstStyle/>
          <a:p>
            <a:r>
              <a:rPr lang="pt-BR" sz="1400" b="1" dirty="0" smtClean="0"/>
              <a:t>OBJETIVOS</a:t>
            </a:r>
            <a:endParaRPr lang="pt-BR" sz="1400" b="1" dirty="0"/>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3" y="6434051"/>
            <a:ext cx="12269586" cy="421183"/>
          </a:xfrm>
          <a:prstGeom prst="rect">
            <a:avLst/>
          </a:prstGeom>
        </p:spPr>
      </p:pic>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0638" y="4822486"/>
            <a:ext cx="2019441" cy="1905284"/>
          </a:xfrm>
          <a:prstGeom prst="rect">
            <a:avLst/>
          </a:prstGeom>
        </p:spPr>
      </p:pic>
    </p:spTree>
    <p:extLst>
      <p:ext uri="{BB962C8B-B14F-4D97-AF65-F5344CB8AC3E}">
        <p14:creationId xmlns:p14="http://schemas.microsoft.com/office/powerpoint/2010/main" val="1813065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6BE8DEC7-7A30-4146-88F0-23A912FE2005}"/>
              </a:ext>
            </a:extLst>
          </p:cNvPr>
          <p:cNvSpPr txBox="1"/>
          <p:nvPr/>
        </p:nvSpPr>
        <p:spPr>
          <a:xfrm>
            <a:off x="569843" y="1814182"/>
            <a:ext cx="8640418" cy="1015663"/>
          </a:xfrm>
          <a:prstGeom prst="rect">
            <a:avLst/>
          </a:prstGeom>
          <a:noFill/>
        </p:spPr>
        <p:txBody>
          <a:bodyPr wrap="square" rtlCol="0">
            <a:spAutoFit/>
          </a:bodyPr>
          <a:lstStyle/>
          <a:p>
            <a:pPr algn="just" defTabSz="655638">
              <a:lnSpc>
                <a:spcPct val="150000"/>
              </a:lnSpc>
              <a:spcBef>
                <a:spcPct val="50000"/>
              </a:spcBef>
            </a:pPr>
            <a:r>
              <a:rPr lang="pt-BR" sz="1500" dirty="0">
                <a:cs typeface="Arial" panose="020B0604020202020204" pitchFamily="34" charset="0"/>
              </a:rPr>
              <a:t>Esta seção deverá apresentar o material e os métodos utilizados na pesquisa. Pode-se utilizar esquemas para apresentar a metodologia de forma resumida. Deve ser apresentada, preferencialmente, em tópicos.</a:t>
            </a:r>
          </a:p>
          <a:p>
            <a:endParaRPr lang="pt-BR" sz="1500" dirty="0"/>
          </a:p>
        </p:txBody>
      </p:sp>
      <p:pic>
        <p:nvPicPr>
          <p:cNvPr id="13" name="Image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067" y="592183"/>
            <a:ext cx="2760682" cy="1040240"/>
          </a:xfrm>
          <a:prstGeom prst="rect">
            <a:avLst/>
          </a:prstGeom>
        </p:spPr>
      </p:pic>
      <p:sp>
        <p:nvSpPr>
          <p:cNvPr id="14" name="CaixaDeTexto 13">
            <a:extLst>
              <a:ext uri="{FF2B5EF4-FFF2-40B4-BE49-F238E27FC236}">
                <a16:creationId xmlns:a16="http://schemas.microsoft.com/office/drawing/2014/main" id="{DEC11CB3-4BCF-4885-B14B-33D427AFED6D}"/>
              </a:ext>
            </a:extLst>
          </p:cNvPr>
          <p:cNvSpPr txBox="1"/>
          <p:nvPr/>
        </p:nvSpPr>
        <p:spPr>
          <a:xfrm>
            <a:off x="404381" y="623560"/>
            <a:ext cx="1894683" cy="307777"/>
          </a:xfrm>
          <a:prstGeom prst="rect">
            <a:avLst/>
          </a:prstGeom>
          <a:noFill/>
        </p:spPr>
        <p:txBody>
          <a:bodyPr wrap="square" rtlCol="0">
            <a:spAutoFit/>
          </a:bodyPr>
          <a:lstStyle/>
          <a:p>
            <a:r>
              <a:rPr lang="pt-BR" sz="1400" b="1" dirty="0" smtClean="0"/>
              <a:t>MATERIAL E MÉTODOS </a:t>
            </a:r>
            <a:endParaRPr lang="pt-BR" sz="1400" b="1" dirty="0"/>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3" y="6434051"/>
            <a:ext cx="12269586" cy="421183"/>
          </a:xfrm>
          <a:prstGeom prst="rect">
            <a:avLst/>
          </a:prstGeom>
        </p:spPr>
      </p:pic>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0638" y="4822486"/>
            <a:ext cx="2019441" cy="1905284"/>
          </a:xfrm>
          <a:prstGeom prst="rect">
            <a:avLst/>
          </a:prstGeom>
        </p:spPr>
      </p:pic>
    </p:spTree>
    <p:extLst>
      <p:ext uri="{BB962C8B-B14F-4D97-AF65-F5344CB8AC3E}">
        <p14:creationId xmlns:p14="http://schemas.microsoft.com/office/powerpoint/2010/main" val="2179699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6BE8DEC7-7A30-4146-88F0-23A912FE2005}"/>
              </a:ext>
            </a:extLst>
          </p:cNvPr>
          <p:cNvSpPr txBox="1"/>
          <p:nvPr/>
        </p:nvSpPr>
        <p:spPr>
          <a:xfrm>
            <a:off x="569843" y="1814182"/>
            <a:ext cx="8640418" cy="2400657"/>
          </a:xfrm>
          <a:prstGeom prst="rect">
            <a:avLst/>
          </a:prstGeom>
          <a:noFill/>
        </p:spPr>
        <p:txBody>
          <a:bodyPr wrap="square" rtlCol="0">
            <a:spAutoFit/>
          </a:bodyPr>
          <a:lstStyle/>
          <a:p>
            <a:pPr algn="just" defTabSz="968375">
              <a:lnSpc>
                <a:spcPct val="150000"/>
              </a:lnSpc>
              <a:spcBef>
                <a:spcPct val="50000"/>
              </a:spcBef>
            </a:pPr>
            <a:r>
              <a:rPr lang="en-US" sz="1500" dirty="0" err="1"/>
              <a:t>Analisar</a:t>
            </a:r>
            <a:r>
              <a:rPr lang="en-US" sz="1500" dirty="0"/>
              <a:t> </a:t>
            </a:r>
            <a:r>
              <a:rPr lang="en-US" sz="1500" dirty="0" err="1"/>
              <a:t>criticamente</a:t>
            </a:r>
            <a:r>
              <a:rPr lang="en-US" sz="1500" dirty="0"/>
              <a:t> </a:t>
            </a:r>
            <a:r>
              <a:rPr lang="en-US" sz="1500" dirty="0" err="1"/>
              <a:t>os</a:t>
            </a:r>
            <a:r>
              <a:rPr lang="en-US" sz="1500" dirty="0"/>
              <a:t> </a:t>
            </a:r>
            <a:r>
              <a:rPr lang="en-US" sz="1500" dirty="0" err="1"/>
              <a:t>resultados</a:t>
            </a:r>
            <a:r>
              <a:rPr lang="en-US" sz="1500" dirty="0"/>
              <a:t> </a:t>
            </a:r>
            <a:r>
              <a:rPr lang="en-US" sz="1500" dirty="0" err="1"/>
              <a:t>frente</a:t>
            </a:r>
            <a:r>
              <a:rPr lang="en-US" sz="1500" dirty="0"/>
              <a:t> </a:t>
            </a:r>
            <a:r>
              <a:rPr lang="en-US" sz="1500" dirty="0" err="1"/>
              <a:t>ao</a:t>
            </a:r>
            <a:r>
              <a:rPr lang="en-US" sz="1500" dirty="0"/>
              <a:t> </a:t>
            </a:r>
            <a:r>
              <a:rPr lang="en-US" sz="1500" dirty="0" err="1"/>
              <a:t>conhecimento</a:t>
            </a:r>
            <a:r>
              <a:rPr lang="en-US" sz="1500" dirty="0"/>
              <a:t> </a:t>
            </a:r>
            <a:r>
              <a:rPr lang="en-US" sz="1500" dirty="0" err="1"/>
              <a:t>atual</a:t>
            </a:r>
            <a:r>
              <a:rPr lang="en-US" sz="1500" dirty="0"/>
              <a:t>, </a:t>
            </a:r>
            <a:r>
              <a:rPr lang="en-US" sz="1500" dirty="0" err="1"/>
              <a:t>evitando</a:t>
            </a:r>
            <a:r>
              <a:rPr lang="en-US" sz="1500" dirty="0"/>
              <a:t> </a:t>
            </a:r>
            <a:r>
              <a:rPr lang="en-US" sz="1500" dirty="0" err="1"/>
              <a:t>excesso</a:t>
            </a:r>
            <a:r>
              <a:rPr lang="en-US" sz="1500" dirty="0"/>
              <a:t> de </a:t>
            </a:r>
            <a:r>
              <a:rPr lang="en-US" sz="1500" dirty="0" err="1"/>
              <a:t>comparações</a:t>
            </a:r>
            <a:r>
              <a:rPr lang="en-US" sz="1500" dirty="0"/>
              <a:t> com a </a:t>
            </a:r>
            <a:r>
              <a:rPr lang="en-US" sz="1500" dirty="0" err="1"/>
              <a:t>literatura</a:t>
            </a:r>
            <a:r>
              <a:rPr lang="en-US" sz="1500" dirty="0"/>
              <a:t>. </a:t>
            </a:r>
            <a:r>
              <a:rPr lang="en-US" sz="1500" dirty="0" err="1"/>
              <a:t>Destacar</a:t>
            </a:r>
            <a:r>
              <a:rPr lang="en-US" sz="1500" dirty="0"/>
              <a:t> </a:t>
            </a:r>
            <a:r>
              <a:rPr lang="en-US" sz="1500" dirty="0" err="1"/>
              <a:t>os</a:t>
            </a:r>
            <a:r>
              <a:rPr lang="en-US" sz="1500" dirty="0"/>
              <a:t> </a:t>
            </a:r>
            <a:r>
              <a:rPr lang="en-US" sz="1500" dirty="0" err="1"/>
              <a:t>principais</a:t>
            </a:r>
            <a:r>
              <a:rPr lang="en-US" sz="1500" dirty="0"/>
              <a:t> </a:t>
            </a:r>
            <a:r>
              <a:rPr lang="en-US" sz="1500" dirty="0" err="1"/>
              <a:t>resultados</a:t>
            </a:r>
            <a:r>
              <a:rPr lang="en-US" sz="1500" dirty="0"/>
              <a:t>, </a:t>
            </a:r>
            <a:r>
              <a:rPr lang="en-US" sz="1500" dirty="0" err="1"/>
              <a:t>apresentando</a:t>
            </a:r>
            <a:r>
              <a:rPr lang="en-US" sz="1500" dirty="0"/>
              <a:t> </a:t>
            </a:r>
            <a:r>
              <a:rPr lang="en-US" sz="1500" dirty="0" err="1"/>
              <a:t>tabelas</a:t>
            </a:r>
            <a:r>
              <a:rPr lang="en-US" sz="1500" dirty="0"/>
              <a:t>, </a:t>
            </a:r>
            <a:r>
              <a:rPr lang="en-US" sz="1500" dirty="0" err="1"/>
              <a:t>figuras</a:t>
            </a:r>
            <a:r>
              <a:rPr lang="en-US" sz="1500" dirty="0"/>
              <a:t> </a:t>
            </a:r>
            <a:r>
              <a:rPr lang="en-US" sz="1500" dirty="0" err="1"/>
              <a:t>ou</a:t>
            </a:r>
            <a:r>
              <a:rPr lang="en-US" sz="1500" dirty="0"/>
              <a:t> </a:t>
            </a:r>
            <a:r>
              <a:rPr lang="en-US" sz="1500" dirty="0" err="1"/>
              <a:t>gráficos</a:t>
            </a:r>
            <a:r>
              <a:rPr lang="en-US" sz="1500" dirty="0"/>
              <a:t> </a:t>
            </a:r>
            <a:r>
              <a:rPr lang="en-US" sz="1500" dirty="0" err="1"/>
              <a:t>pertinentes</a:t>
            </a:r>
            <a:r>
              <a:rPr lang="en-US" sz="1500" dirty="0"/>
              <a:t>, </a:t>
            </a:r>
            <a:r>
              <a:rPr lang="en-US" sz="1500" dirty="0" err="1"/>
              <a:t>os</a:t>
            </a:r>
            <a:r>
              <a:rPr lang="en-US" sz="1500" dirty="0"/>
              <a:t> </a:t>
            </a:r>
            <a:r>
              <a:rPr lang="en-US" sz="1500" dirty="0" err="1"/>
              <a:t>quais</a:t>
            </a:r>
            <a:r>
              <a:rPr lang="en-US" sz="1500" dirty="0"/>
              <a:t> </a:t>
            </a:r>
            <a:r>
              <a:rPr lang="en-US" sz="1500" dirty="0" err="1"/>
              <a:t>deverão</a:t>
            </a:r>
            <a:r>
              <a:rPr lang="en-US" sz="1500" dirty="0"/>
              <a:t> ser </a:t>
            </a:r>
            <a:r>
              <a:rPr lang="en-US" sz="1500" dirty="0" err="1"/>
              <a:t>inseridos</a:t>
            </a:r>
            <a:r>
              <a:rPr lang="en-US" sz="1500" dirty="0"/>
              <a:t> </a:t>
            </a:r>
            <a:r>
              <a:rPr lang="en-US" sz="1500" dirty="0" err="1"/>
              <a:t>sequencialmente</a:t>
            </a:r>
            <a:r>
              <a:rPr lang="en-US" sz="1500" dirty="0"/>
              <a:t> no </a:t>
            </a:r>
            <a:r>
              <a:rPr lang="en-US" sz="1500" dirty="0" err="1"/>
              <a:t>texto</a:t>
            </a:r>
            <a:r>
              <a:rPr lang="en-US" sz="1500" dirty="0"/>
              <a:t>. </a:t>
            </a:r>
            <a:r>
              <a:rPr lang="pt-PT" sz="1500" dirty="0">
                <a:solidFill>
                  <a:srgbClr val="000000"/>
                </a:solidFill>
                <a:latin typeface="Arial" panose="020B0604020202020204" pitchFamily="34" charset="0"/>
                <a:cs typeface="Arial" panose="020B0604020202020204" pitchFamily="34" charset="0"/>
              </a:rPr>
              <a:t>Eles deverão cobrir, no máximo, 50% do pôster, informando a fonte dos dados contidos nas mesmas (deverá ser colocada abaixo das </a:t>
            </a:r>
            <a:r>
              <a:rPr lang="en-US" sz="1500" dirty="0" err="1"/>
              <a:t>ilustrações</a:t>
            </a:r>
            <a:r>
              <a:rPr lang="en-US" sz="1500" dirty="0"/>
              <a:t>)</a:t>
            </a:r>
            <a:r>
              <a:rPr lang="pt-PT" sz="1500" dirty="0">
                <a:solidFill>
                  <a:srgbClr val="000000"/>
                </a:solidFill>
                <a:latin typeface="Arial" panose="020B0604020202020204" pitchFamily="34" charset="0"/>
                <a:cs typeface="Arial" panose="020B0604020202020204" pitchFamily="34" charset="0"/>
              </a:rPr>
              <a:t>.</a:t>
            </a:r>
            <a:r>
              <a:rPr lang="en-US" sz="1500" dirty="0"/>
              <a:t> </a:t>
            </a:r>
            <a:r>
              <a:rPr lang="en-US" sz="1500" dirty="0" err="1"/>
              <a:t>Quando</a:t>
            </a:r>
            <a:r>
              <a:rPr lang="en-US" sz="1500" dirty="0"/>
              <a:t> </a:t>
            </a:r>
            <a:r>
              <a:rPr lang="en-US" sz="1500" dirty="0" err="1"/>
              <a:t>apropriado</a:t>
            </a:r>
            <a:r>
              <a:rPr lang="en-US" sz="1500" dirty="0"/>
              <a:t>, </a:t>
            </a:r>
            <a:r>
              <a:rPr lang="en-US" sz="1500" dirty="0" err="1"/>
              <a:t>apresentar</a:t>
            </a:r>
            <a:r>
              <a:rPr lang="en-US" sz="1500" dirty="0"/>
              <a:t> </a:t>
            </a:r>
            <a:r>
              <a:rPr lang="en-US" sz="1500" dirty="0" err="1"/>
              <a:t>análise</a:t>
            </a:r>
            <a:r>
              <a:rPr lang="en-US" sz="1500" dirty="0"/>
              <a:t> </a:t>
            </a:r>
            <a:r>
              <a:rPr lang="en-US" sz="1500" dirty="0" err="1"/>
              <a:t>estatística</a:t>
            </a:r>
            <a:r>
              <a:rPr lang="en-US" sz="1500" dirty="0"/>
              <a:t> dos dados. </a:t>
            </a:r>
            <a:r>
              <a:rPr lang="en-US" sz="1500" dirty="0" err="1"/>
              <a:t>Apontar</a:t>
            </a:r>
            <a:r>
              <a:rPr lang="en-US" sz="1500" dirty="0"/>
              <a:t> a </a:t>
            </a:r>
            <a:r>
              <a:rPr lang="en-US" sz="1500" dirty="0" err="1"/>
              <a:t>contribuição</a:t>
            </a:r>
            <a:r>
              <a:rPr lang="en-US" sz="1500" dirty="0"/>
              <a:t> do </a:t>
            </a:r>
            <a:r>
              <a:rPr lang="en-US" sz="1500" dirty="0" err="1"/>
              <a:t>trabalho</a:t>
            </a:r>
            <a:r>
              <a:rPr lang="en-US" sz="1500" dirty="0"/>
              <a:t> e </a:t>
            </a:r>
            <a:r>
              <a:rPr lang="en-US" sz="1500" dirty="0" err="1"/>
              <a:t>sugestões</a:t>
            </a:r>
            <a:r>
              <a:rPr lang="en-US" sz="1500" dirty="0"/>
              <a:t> para </a:t>
            </a:r>
            <a:r>
              <a:rPr lang="en-US" sz="1500" dirty="0" err="1"/>
              <a:t>trabalhos</a:t>
            </a:r>
            <a:r>
              <a:rPr lang="en-US" sz="1500" dirty="0"/>
              <a:t> </a:t>
            </a:r>
            <a:r>
              <a:rPr lang="en-US" sz="1500" dirty="0" err="1"/>
              <a:t>futuros</a:t>
            </a:r>
            <a:r>
              <a:rPr lang="en-US" sz="1500" dirty="0"/>
              <a:t>.</a:t>
            </a:r>
            <a:endParaRPr lang="pt-BR" sz="1500" dirty="0">
              <a:solidFill>
                <a:srgbClr val="000000"/>
              </a:solidFill>
              <a:latin typeface="Arial" panose="020B0604020202020204" pitchFamily="34" charset="0"/>
              <a:cs typeface="Arial" panose="020B0604020202020204" pitchFamily="34" charset="0"/>
            </a:endParaRPr>
          </a:p>
          <a:p>
            <a:endParaRPr lang="pt-BR" sz="1500" dirty="0"/>
          </a:p>
        </p:txBody>
      </p:sp>
      <p:pic>
        <p:nvPicPr>
          <p:cNvPr id="13" name="Image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067" y="592183"/>
            <a:ext cx="2760682" cy="1040240"/>
          </a:xfrm>
          <a:prstGeom prst="rect">
            <a:avLst/>
          </a:prstGeom>
        </p:spPr>
      </p:pic>
      <p:sp>
        <p:nvSpPr>
          <p:cNvPr id="14" name="CaixaDeTexto 13">
            <a:extLst>
              <a:ext uri="{FF2B5EF4-FFF2-40B4-BE49-F238E27FC236}">
                <a16:creationId xmlns:a16="http://schemas.microsoft.com/office/drawing/2014/main" id="{DEC11CB3-4BCF-4885-B14B-33D427AFED6D}"/>
              </a:ext>
            </a:extLst>
          </p:cNvPr>
          <p:cNvSpPr txBox="1"/>
          <p:nvPr/>
        </p:nvSpPr>
        <p:spPr>
          <a:xfrm>
            <a:off x="569843" y="648249"/>
            <a:ext cx="1573453" cy="307777"/>
          </a:xfrm>
          <a:prstGeom prst="rect">
            <a:avLst/>
          </a:prstGeom>
          <a:noFill/>
        </p:spPr>
        <p:txBody>
          <a:bodyPr wrap="square" rtlCol="0">
            <a:spAutoFit/>
          </a:bodyPr>
          <a:lstStyle/>
          <a:p>
            <a:r>
              <a:rPr lang="pt-BR" sz="1400" b="1" dirty="0" smtClean="0"/>
              <a:t>RESULTADOS</a:t>
            </a:r>
            <a:endParaRPr lang="pt-BR" sz="1400" b="1" dirty="0"/>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3" y="6434051"/>
            <a:ext cx="12269586" cy="421183"/>
          </a:xfrm>
          <a:prstGeom prst="rect">
            <a:avLst/>
          </a:prstGeom>
        </p:spPr>
      </p:pic>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0638" y="4822486"/>
            <a:ext cx="2019441" cy="1905284"/>
          </a:xfrm>
          <a:prstGeom prst="rect">
            <a:avLst/>
          </a:prstGeom>
        </p:spPr>
      </p:pic>
    </p:spTree>
    <p:extLst>
      <p:ext uri="{BB962C8B-B14F-4D97-AF65-F5344CB8AC3E}">
        <p14:creationId xmlns:p14="http://schemas.microsoft.com/office/powerpoint/2010/main" val="1642792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6BE8DEC7-7A30-4146-88F0-23A912FE2005}"/>
              </a:ext>
            </a:extLst>
          </p:cNvPr>
          <p:cNvSpPr txBox="1"/>
          <p:nvPr/>
        </p:nvSpPr>
        <p:spPr>
          <a:xfrm>
            <a:off x="569843" y="1814182"/>
            <a:ext cx="8640418" cy="1708160"/>
          </a:xfrm>
          <a:prstGeom prst="rect">
            <a:avLst/>
          </a:prstGeom>
          <a:noFill/>
        </p:spPr>
        <p:txBody>
          <a:bodyPr wrap="square" rtlCol="0">
            <a:spAutoFit/>
          </a:bodyPr>
          <a:lstStyle/>
          <a:p>
            <a:pPr algn="just" defTabSz="968375">
              <a:lnSpc>
                <a:spcPct val="150000"/>
              </a:lnSpc>
              <a:spcBef>
                <a:spcPct val="50000"/>
              </a:spcBef>
            </a:pPr>
            <a:r>
              <a:rPr lang="pt-BR" sz="1500" dirty="0"/>
              <a:t>Parte final do texto, na qual se apresentam as conclusões do trabalho. </a:t>
            </a:r>
            <a:r>
              <a:rPr lang="pt-BR" sz="1500" dirty="0">
                <a:latin typeface="Arial" panose="020B0604020202020204" pitchFamily="34" charset="0"/>
                <a:cs typeface="Arial" panose="020B0604020202020204" pitchFamily="34" charset="0"/>
              </a:rPr>
              <a:t>Deve-se concluir somente o que foi comprovado, com interpretação lógica, não cabendo opiniões próprias ou análises não investigadas. As conclusões de qualquer trabalho científico devem responder aos objetivos propostos do mesmo. Deve ser apresentada, preferencialmente, em tópicos.</a:t>
            </a:r>
          </a:p>
          <a:p>
            <a:endParaRPr lang="pt-BR" sz="1500" dirty="0"/>
          </a:p>
        </p:txBody>
      </p:sp>
      <p:pic>
        <p:nvPicPr>
          <p:cNvPr id="13" name="Image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067" y="592183"/>
            <a:ext cx="2760682" cy="1040240"/>
          </a:xfrm>
          <a:prstGeom prst="rect">
            <a:avLst/>
          </a:prstGeom>
        </p:spPr>
      </p:pic>
      <p:sp>
        <p:nvSpPr>
          <p:cNvPr id="14" name="CaixaDeTexto 13">
            <a:extLst>
              <a:ext uri="{FF2B5EF4-FFF2-40B4-BE49-F238E27FC236}">
                <a16:creationId xmlns:a16="http://schemas.microsoft.com/office/drawing/2014/main" id="{DEC11CB3-4BCF-4885-B14B-33D427AFED6D}"/>
              </a:ext>
            </a:extLst>
          </p:cNvPr>
          <p:cNvSpPr txBox="1"/>
          <p:nvPr/>
        </p:nvSpPr>
        <p:spPr>
          <a:xfrm>
            <a:off x="569843" y="648249"/>
            <a:ext cx="1573453" cy="307777"/>
          </a:xfrm>
          <a:prstGeom prst="rect">
            <a:avLst/>
          </a:prstGeom>
          <a:noFill/>
        </p:spPr>
        <p:txBody>
          <a:bodyPr wrap="square" rtlCol="0">
            <a:spAutoFit/>
          </a:bodyPr>
          <a:lstStyle/>
          <a:p>
            <a:r>
              <a:rPr lang="pt-BR" sz="1400" b="1" dirty="0" smtClean="0"/>
              <a:t>CONCLUSÃO </a:t>
            </a:r>
            <a:endParaRPr lang="pt-BR" sz="1400" b="1" dirty="0"/>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3" y="6434051"/>
            <a:ext cx="12269586" cy="421183"/>
          </a:xfrm>
          <a:prstGeom prst="rect">
            <a:avLst/>
          </a:prstGeom>
        </p:spPr>
      </p:pic>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0638" y="4822486"/>
            <a:ext cx="2019441" cy="1905284"/>
          </a:xfrm>
          <a:prstGeom prst="rect">
            <a:avLst/>
          </a:prstGeom>
        </p:spPr>
      </p:pic>
      <p:sp>
        <p:nvSpPr>
          <p:cNvPr id="8" name="CaixaDeTexto 7">
            <a:extLst>
              <a:ext uri="{FF2B5EF4-FFF2-40B4-BE49-F238E27FC236}">
                <a16:creationId xmlns:a16="http://schemas.microsoft.com/office/drawing/2014/main" id="{6BE8DEC7-7A30-4146-88F0-23A912FE2005}"/>
              </a:ext>
            </a:extLst>
          </p:cNvPr>
          <p:cNvSpPr txBox="1"/>
          <p:nvPr/>
        </p:nvSpPr>
        <p:spPr>
          <a:xfrm>
            <a:off x="573010" y="5242947"/>
            <a:ext cx="8640418" cy="692497"/>
          </a:xfrm>
          <a:prstGeom prst="rect">
            <a:avLst/>
          </a:prstGeom>
          <a:noFill/>
        </p:spPr>
        <p:txBody>
          <a:bodyPr wrap="square" rtlCol="0">
            <a:spAutoFit/>
          </a:bodyPr>
          <a:lstStyle/>
          <a:p>
            <a:pPr algn="just" defTabSz="655638">
              <a:lnSpc>
                <a:spcPct val="150000"/>
              </a:lnSpc>
              <a:spcBef>
                <a:spcPct val="50000"/>
              </a:spcBef>
            </a:pPr>
            <a:r>
              <a:rPr lang="pt-BR" sz="1500" dirty="0">
                <a:cs typeface="Arial" panose="020B0604020202020204" pitchFamily="34" charset="0"/>
              </a:rPr>
              <a:t>Instituições que auxiliaram no desenvolvimento do trabalho.</a:t>
            </a:r>
          </a:p>
          <a:p>
            <a:endParaRPr lang="pt-BR" sz="1500" dirty="0"/>
          </a:p>
        </p:txBody>
      </p:sp>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234" y="4020948"/>
            <a:ext cx="2760682" cy="1040240"/>
          </a:xfrm>
          <a:prstGeom prst="rect">
            <a:avLst/>
          </a:prstGeom>
        </p:spPr>
      </p:pic>
      <p:sp>
        <p:nvSpPr>
          <p:cNvPr id="11" name="CaixaDeTexto 10">
            <a:extLst>
              <a:ext uri="{FF2B5EF4-FFF2-40B4-BE49-F238E27FC236}">
                <a16:creationId xmlns:a16="http://schemas.microsoft.com/office/drawing/2014/main" id="{DEC11CB3-4BCF-4885-B14B-33D427AFED6D}"/>
              </a:ext>
            </a:extLst>
          </p:cNvPr>
          <p:cNvSpPr txBox="1"/>
          <p:nvPr/>
        </p:nvSpPr>
        <p:spPr>
          <a:xfrm>
            <a:off x="569843" y="4054885"/>
            <a:ext cx="1711803" cy="307777"/>
          </a:xfrm>
          <a:prstGeom prst="rect">
            <a:avLst/>
          </a:prstGeom>
          <a:noFill/>
        </p:spPr>
        <p:txBody>
          <a:bodyPr wrap="square" rtlCol="0">
            <a:spAutoFit/>
          </a:bodyPr>
          <a:lstStyle/>
          <a:p>
            <a:r>
              <a:rPr lang="pt-BR" sz="1400" b="1" dirty="0" smtClean="0"/>
              <a:t>AGRADECIMENTOS</a:t>
            </a:r>
            <a:endParaRPr lang="pt-BR" sz="1400" b="1" dirty="0"/>
          </a:p>
        </p:txBody>
      </p:sp>
    </p:spTree>
    <p:extLst>
      <p:ext uri="{BB962C8B-B14F-4D97-AF65-F5344CB8AC3E}">
        <p14:creationId xmlns:p14="http://schemas.microsoft.com/office/powerpoint/2010/main" val="247841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9332" y="563186"/>
            <a:ext cx="6043352" cy="5509265"/>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1510" y="434987"/>
            <a:ext cx="892651" cy="1130440"/>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2358" y="400551"/>
            <a:ext cx="1093403" cy="1091583"/>
          </a:xfrm>
          <a:prstGeom prst="rect">
            <a:avLst/>
          </a:prstGeom>
        </p:spPr>
      </p:pic>
    </p:spTree>
    <p:extLst>
      <p:ext uri="{BB962C8B-B14F-4D97-AF65-F5344CB8AC3E}">
        <p14:creationId xmlns:p14="http://schemas.microsoft.com/office/powerpoint/2010/main" val="42020005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287</Words>
  <Application>Microsoft Office PowerPoint</Application>
  <PresentationFormat>Widescreen</PresentationFormat>
  <Paragraphs>16</Paragraphs>
  <Slides>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7</vt:i4>
      </vt:variant>
    </vt:vector>
  </HeadingPairs>
  <TitlesOfParts>
    <vt:vector size="12" baseType="lpstr">
      <vt:lpstr>ＭＳ Ｐゴシック</vt: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juscie silva</dc:creator>
  <cp:lastModifiedBy>Wenderson da Silva de Sousa</cp:lastModifiedBy>
  <cp:revision>36</cp:revision>
  <dcterms:created xsi:type="dcterms:W3CDTF">2020-11-04T21:00:17Z</dcterms:created>
  <dcterms:modified xsi:type="dcterms:W3CDTF">2023-09-19T14:39:06Z</dcterms:modified>
</cp:coreProperties>
</file>