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8" d="100"/>
          <a:sy n="18" d="100"/>
        </p:scale>
        <p:origin x="2970" y="17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smtClean="0"/>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8AEB5C1-FD15-4B42-A3C2-58F40F045481}" type="datetimeFigureOut">
              <a:rPr lang="pt-BR" smtClean="0"/>
              <a:t>29/06/2023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409384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8AEB5C1-FD15-4B42-A3C2-58F40F045481}" type="datetimeFigureOut">
              <a:rPr lang="pt-BR" smtClean="0"/>
              <a:t>29/06/2023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1532365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8AEB5C1-FD15-4B42-A3C2-58F40F045481}" type="datetimeFigureOut">
              <a:rPr lang="pt-BR" smtClean="0"/>
              <a:t>29/06/2023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321547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8AEB5C1-FD15-4B42-A3C2-58F40F045481}" type="datetimeFigureOut">
              <a:rPr lang="pt-BR" smtClean="0"/>
              <a:t>29/06/2023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305555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smtClean="0"/>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8AEB5C1-FD15-4B42-A3C2-58F40F045481}" type="datetimeFigureOut">
              <a:rPr lang="pt-BR" smtClean="0"/>
              <a:t>29/06/2023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166432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8AEB5C1-FD15-4B42-A3C2-58F40F045481}" type="datetimeFigureOut">
              <a:rPr lang="pt-BR" smtClean="0"/>
              <a:t>29/06/2023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3923126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8AEB5C1-FD15-4B42-A3C2-58F40F045481}" type="datetimeFigureOut">
              <a:rPr lang="pt-BR" smtClean="0"/>
              <a:t>29/06/2023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209074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8AEB5C1-FD15-4B42-A3C2-58F40F045481}" type="datetimeFigureOut">
              <a:rPr lang="pt-BR" smtClean="0"/>
              <a:t>29/06/2023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63997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EB5C1-FD15-4B42-A3C2-58F40F045481}" type="datetimeFigureOut">
              <a:rPr lang="pt-BR" smtClean="0"/>
              <a:t>29/06/2023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308417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smtClean="0"/>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8AEB5C1-FD15-4B42-A3C2-58F40F045481}" type="datetimeFigureOut">
              <a:rPr lang="pt-BR" smtClean="0"/>
              <a:t>29/06/2023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49272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8AEB5C1-FD15-4B42-A3C2-58F40F045481}" type="datetimeFigureOut">
              <a:rPr lang="pt-BR" smtClean="0"/>
              <a:t>29/06/2023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3B2B051-E8A3-464C-8055-36CE5F7D1CED}" type="slidenum">
              <a:rPr lang="pt-BR" smtClean="0"/>
              <a:t>‹nº›</a:t>
            </a:fld>
            <a:endParaRPr lang="pt-BR"/>
          </a:p>
        </p:txBody>
      </p:sp>
    </p:spTree>
    <p:extLst>
      <p:ext uri="{BB962C8B-B14F-4D97-AF65-F5344CB8AC3E}">
        <p14:creationId xmlns:p14="http://schemas.microsoft.com/office/powerpoint/2010/main" val="256744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B8AEB5C1-FD15-4B42-A3C2-58F40F045481}" type="datetimeFigureOut">
              <a:rPr lang="pt-BR" smtClean="0"/>
              <a:t>29/06/2023</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73B2B051-E8A3-464C-8055-36CE5F7D1CED}" type="slidenum">
              <a:rPr lang="pt-BR" smtClean="0"/>
              <a:t>‹nº›</a:t>
            </a:fld>
            <a:endParaRPr lang="pt-BR"/>
          </a:p>
        </p:txBody>
      </p:sp>
    </p:spTree>
    <p:extLst>
      <p:ext uri="{BB962C8B-B14F-4D97-AF65-F5344CB8AC3E}">
        <p14:creationId xmlns:p14="http://schemas.microsoft.com/office/powerpoint/2010/main" val="3800503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414"/>
          <p:cNvSpPr txBox="1">
            <a:spLocks noChangeArrowheads="1"/>
          </p:cNvSpPr>
          <p:nvPr/>
        </p:nvSpPr>
        <p:spPr bwMode="auto">
          <a:xfrm>
            <a:off x="946662" y="7398675"/>
            <a:ext cx="30545087" cy="2212461"/>
          </a:xfrm>
          <a:prstGeom prst="rect">
            <a:avLst/>
          </a:prstGeom>
          <a:noFill/>
          <a:ln w="9525">
            <a:noFill/>
            <a:miter lim="800000"/>
            <a:headEnd/>
            <a:tailEnd/>
          </a:ln>
        </p:spPr>
        <p:txBody>
          <a:bodyPr lIns="86863" tIns="43432" rIns="86863" bIns="43432">
            <a:spAutoFit/>
          </a:bodyPr>
          <a:lstStyle/>
          <a:p>
            <a:pPr marL="1619250" indent="-1619250" algn="ctr" defTabSz="692150">
              <a:lnSpc>
                <a:spcPct val="150000"/>
              </a:lnSpc>
            </a:pPr>
            <a:r>
              <a:rPr lang="pt-BR" sz="3200" b="1" dirty="0"/>
              <a:t>Fulano de TAL</a:t>
            </a:r>
            <a:r>
              <a:rPr lang="pt-BR" sz="3200" b="1" baseline="30000" dirty="0"/>
              <a:t>1</a:t>
            </a:r>
            <a:r>
              <a:rPr lang="pt-BR" sz="3200" b="1" dirty="0"/>
              <a:t>, Fulano de TAL</a:t>
            </a:r>
            <a:r>
              <a:rPr lang="pt-BR" sz="3200" b="1" baseline="30000" dirty="0"/>
              <a:t>2</a:t>
            </a:r>
            <a:endParaRPr lang="pt-BR" sz="3200" b="1" baseline="30000" dirty="0">
              <a:latin typeface="Arial" panose="020B0604020202020204" pitchFamily="34" charset="0"/>
              <a:ea typeface="ＭＳ Ｐゴシック"/>
              <a:cs typeface="Arial" panose="020B0604020202020204" pitchFamily="34" charset="0"/>
            </a:endParaRPr>
          </a:p>
          <a:p>
            <a:pPr algn="ctr">
              <a:lnSpc>
                <a:spcPct val="150000"/>
              </a:lnSpc>
            </a:pPr>
            <a:r>
              <a:rPr lang="pt-BR" sz="3200" baseline="30000" dirty="0"/>
              <a:t>1</a:t>
            </a:r>
            <a:r>
              <a:rPr lang="pt-BR" sz="3200" dirty="0"/>
              <a:t>Professor de Ciências Agrícolas - IFAC. e-mail: fulanodetal@ifac.edu.br</a:t>
            </a:r>
          </a:p>
          <a:p>
            <a:pPr algn="ctr">
              <a:lnSpc>
                <a:spcPct val="150000"/>
              </a:lnSpc>
            </a:pPr>
            <a:r>
              <a:rPr lang="pt-BR" sz="3200" baseline="30000" dirty="0"/>
              <a:t>2</a:t>
            </a:r>
            <a:r>
              <a:rPr lang="pt-BR" sz="3200" dirty="0"/>
              <a:t>Professor de Informática – IFAC. E-mail: fulanodetal@ifac.edu.br</a:t>
            </a:r>
            <a:endParaRPr lang="pt-BR" sz="3200" dirty="0">
              <a:latin typeface="Arial" panose="020B0604020202020204" pitchFamily="34" charset="0"/>
              <a:ea typeface="ＭＳ Ｐゴシック"/>
              <a:cs typeface="Arial" panose="020B0604020202020204" pitchFamily="34" charset="0"/>
            </a:endParaRPr>
          </a:p>
        </p:txBody>
      </p:sp>
      <p:sp>
        <p:nvSpPr>
          <p:cNvPr id="5" name="Text Box 3416"/>
          <p:cNvSpPr txBox="1">
            <a:spLocks noChangeArrowheads="1"/>
          </p:cNvSpPr>
          <p:nvPr/>
        </p:nvSpPr>
        <p:spPr bwMode="auto">
          <a:xfrm>
            <a:off x="11930633" y="33026348"/>
            <a:ext cx="7800975" cy="565150"/>
          </a:xfrm>
          <a:prstGeom prst="rect">
            <a:avLst/>
          </a:prstGeom>
          <a:noFill/>
          <a:ln w="9525">
            <a:noFill/>
            <a:miter lim="800000"/>
            <a:headEnd/>
            <a:tailEnd/>
          </a:ln>
        </p:spPr>
        <p:txBody>
          <a:bodyPr lIns="86863" tIns="43432" rIns="86863" bIns="43432">
            <a:spAutoFit/>
          </a:bodyPr>
          <a:lstStyle/>
          <a:p>
            <a:pPr algn="just" defTabSz="692150">
              <a:spcBef>
                <a:spcPct val="50000"/>
              </a:spcBef>
            </a:pPr>
            <a:r>
              <a:rPr lang="pt-BR" sz="3100" b="1">
                <a:latin typeface="tahoma, verdana, arial"/>
                <a:ea typeface="ＭＳ Ｐゴシック"/>
                <a:cs typeface="Times New Roman" pitchFamily="18" charset="0"/>
              </a:rPr>
              <a:t> </a:t>
            </a:r>
            <a:endParaRPr lang="pt-BR" sz="3100">
              <a:latin typeface="tahoma, verdana, arial"/>
              <a:ea typeface="ＭＳ Ｐゴシック"/>
              <a:cs typeface="Times New Roman" pitchFamily="18" charset="0"/>
            </a:endParaRPr>
          </a:p>
        </p:txBody>
      </p:sp>
      <p:sp>
        <p:nvSpPr>
          <p:cNvPr id="6" name="Text Box 3434"/>
          <p:cNvSpPr txBox="1">
            <a:spLocks noChangeArrowheads="1"/>
          </p:cNvSpPr>
          <p:nvPr/>
        </p:nvSpPr>
        <p:spPr bwMode="auto">
          <a:xfrm>
            <a:off x="1055043" y="5926331"/>
            <a:ext cx="29595763" cy="1428055"/>
          </a:xfrm>
          <a:prstGeom prst="rect">
            <a:avLst/>
          </a:prstGeom>
          <a:noFill/>
          <a:ln w="9525">
            <a:noFill/>
            <a:miter lim="800000"/>
            <a:headEnd/>
            <a:tailEnd/>
          </a:ln>
        </p:spPr>
        <p:txBody>
          <a:bodyPr lIns="91918" tIns="45960" rIns="91918" bIns="45960">
            <a:spAutoFit/>
          </a:bodyPr>
          <a:lstStyle/>
          <a:p>
            <a:pPr algn="ctr" defTabSz="692150">
              <a:lnSpc>
                <a:spcPct val="150000"/>
              </a:lnSpc>
              <a:spcBef>
                <a:spcPct val="50000"/>
              </a:spcBef>
            </a:pPr>
            <a:r>
              <a:rPr lang="en-US" sz="6600" b="1" dirty="0">
                <a:latin typeface="Arial" panose="020B0604020202020204" pitchFamily="34" charset="0"/>
                <a:ea typeface="ＭＳ Ｐゴシック"/>
                <a:cs typeface="Arial" panose="020B0604020202020204" pitchFamily="34" charset="0"/>
              </a:rPr>
              <a:t>TÍTULO</a:t>
            </a:r>
            <a:endParaRPr lang="pt-BR" sz="6600" dirty="0">
              <a:latin typeface="Arial" panose="020B0604020202020204" pitchFamily="34" charset="0"/>
              <a:ea typeface="ＭＳ Ｐゴシック"/>
              <a:cs typeface="Arial" panose="020B0604020202020204" pitchFamily="34" charset="0"/>
            </a:endParaRPr>
          </a:p>
        </p:txBody>
      </p:sp>
      <p:sp>
        <p:nvSpPr>
          <p:cNvPr id="7" name="Text Box 3674"/>
          <p:cNvSpPr txBox="1">
            <a:spLocks noChangeArrowheads="1"/>
          </p:cNvSpPr>
          <p:nvPr/>
        </p:nvSpPr>
        <p:spPr bwMode="auto">
          <a:xfrm>
            <a:off x="12176125" y="12901613"/>
            <a:ext cx="2138363" cy="460375"/>
          </a:xfrm>
          <a:prstGeom prst="rect">
            <a:avLst/>
          </a:prstGeom>
          <a:noFill/>
          <a:ln w="9525">
            <a:noFill/>
            <a:miter lim="800000"/>
            <a:headEnd/>
            <a:tailEnd/>
          </a:ln>
        </p:spPr>
        <p:txBody>
          <a:bodyPr lIns="96762" tIns="48381" rIns="96762" bIns="48381">
            <a:spAutoFit/>
          </a:bodyPr>
          <a:lstStyle/>
          <a:p>
            <a:pPr defTabSz="968375">
              <a:spcBef>
                <a:spcPct val="50000"/>
              </a:spcBef>
            </a:pPr>
            <a:endParaRPr lang="en-US" sz="2400">
              <a:latin typeface="tahoma, verdana, arial"/>
              <a:ea typeface="ＭＳ Ｐゴシック"/>
              <a:cs typeface="Times New Roman" pitchFamily="18" charset="0"/>
            </a:endParaRPr>
          </a:p>
        </p:txBody>
      </p:sp>
      <p:cxnSp>
        <p:nvCxnSpPr>
          <p:cNvPr id="8" name="Straight Connector 32"/>
          <p:cNvCxnSpPr>
            <a:stCxn id="20" idx="3"/>
          </p:cNvCxnSpPr>
          <p:nvPr/>
        </p:nvCxnSpPr>
        <p:spPr>
          <a:xfrm flipV="1">
            <a:off x="21536025" y="10267450"/>
            <a:ext cx="15800" cy="30291366"/>
          </a:xfrm>
          <a:prstGeom prst="line">
            <a:avLst/>
          </a:prstGeom>
        </p:spPr>
        <p:style>
          <a:lnRef idx="2">
            <a:schemeClr val="dk1"/>
          </a:lnRef>
          <a:fillRef idx="0">
            <a:schemeClr val="dk1"/>
          </a:fillRef>
          <a:effectRef idx="1">
            <a:schemeClr val="dk1"/>
          </a:effectRef>
          <a:fontRef idx="minor">
            <a:schemeClr val="tx1"/>
          </a:fontRef>
        </p:style>
      </p:cxnSp>
      <p:sp>
        <p:nvSpPr>
          <p:cNvPr id="9" name="Text Box 3646"/>
          <p:cNvSpPr txBox="1">
            <a:spLocks noChangeArrowheads="1"/>
          </p:cNvSpPr>
          <p:nvPr/>
        </p:nvSpPr>
        <p:spPr bwMode="auto">
          <a:xfrm>
            <a:off x="628650" y="12097644"/>
            <a:ext cx="9929813" cy="4765916"/>
          </a:xfrm>
          <a:prstGeom prst="rect">
            <a:avLst/>
          </a:prstGeom>
          <a:noFill/>
          <a:ln w="9525">
            <a:noFill/>
            <a:miter lim="800000"/>
            <a:headEnd/>
            <a:tailEnd/>
          </a:ln>
        </p:spPr>
        <p:txBody>
          <a:bodyPr lIns="86863" tIns="43432" rIns="86863" bIns="43432">
            <a:spAutoFit/>
          </a:bodyPr>
          <a:lstStyle/>
          <a:p>
            <a:pPr algn="just" defTabSz="692150">
              <a:lnSpc>
                <a:spcPct val="150000"/>
              </a:lnSpc>
              <a:spcBef>
                <a:spcPct val="50000"/>
              </a:spcBef>
            </a:pPr>
            <a:r>
              <a:rPr lang="pt-BR" sz="3200" dirty="0"/>
              <a:t>Parte inicial do texto, na qual devem constar o tema e a delimitação do assunto tratado, além de outros elementos necessários para situar o trabalho, tais como: justificativa, embasamento teórico e estrutura do trabalho, tratados de forma sucinta.</a:t>
            </a:r>
          </a:p>
          <a:p>
            <a:pPr algn="just" defTabSz="692150">
              <a:lnSpc>
                <a:spcPct val="150000"/>
              </a:lnSpc>
              <a:spcBef>
                <a:spcPct val="50000"/>
              </a:spcBef>
            </a:pPr>
            <a:endParaRPr lang="pt-PT" sz="3200" dirty="0">
              <a:solidFill>
                <a:srgbClr val="000000"/>
              </a:solidFill>
              <a:latin typeface="Arial" panose="020B0604020202020204" pitchFamily="34" charset="0"/>
              <a:cs typeface="Arial" panose="020B0604020202020204" pitchFamily="34" charset="0"/>
            </a:endParaRPr>
          </a:p>
        </p:txBody>
      </p:sp>
      <p:sp>
        <p:nvSpPr>
          <p:cNvPr id="10" name="Text Box 3682"/>
          <p:cNvSpPr txBox="1">
            <a:spLocks noChangeArrowheads="1"/>
          </p:cNvSpPr>
          <p:nvPr/>
        </p:nvSpPr>
        <p:spPr bwMode="auto">
          <a:xfrm>
            <a:off x="11226601" y="29091532"/>
            <a:ext cx="10160000" cy="8223008"/>
          </a:xfrm>
          <a:prstGeom prst="rect">
            <a:avLst/>
          </a:prstGeom>
          <a:noFill/>
          <a:ln w="9525">
            <a:noFill/>
            <a:miter lim="800000"/>
            <a:headEnd/>
            <a:tailEnd/>
          </a:ln>
        </p:spPr>
        <p:txBody>
          <a:bodyPr lIns="96762" tIns="48381" rIns="96762" bIns="48381">
            <a:spAutoFit/>
          </a:bodyPr>
          <a:lstStyle/>
          <a:p>
            <a:pPr algn="just" defTabSz="968375">
              <a:lnSpc>
                <a:spcPct val="150000"/>
              </a:lnSpc>
              <a:spcBef>
                <a:spcPct val="50000"/>
              </a:spcBef>
            </a:pPr>
            <a:r>
              <a:rPr lang="en-US" sz="3200" dirty="0" err="1"/>
              <a:t>Analisar</a:t>
            </a:r>
            <a:r>
              <a:rPr lang="en-US" sz="3200" dirty="0"/>
              <a:t> </a:t>
            </a:r>
            <a:r>
              <a:rPr lang="en-US" sz="3200" dirty="0" err="1"/>
              <a:t>criticamente</a:t>
            </a:r>
            <a:r>
              <a:rPr lang="en-US" sz="3200" dirty="0"/>
              <a:t> </a:t>
            </a:r>
            <a:r>
              <a:rPr lang="en-US" sz="3200" dirty="0" err="1"/>
              <a:t>os</a:t>
            </a:r>
            <a:r>
              <a:rPr lang="en-US" sz="3200" dirty="0"/>
              <a:t> </a:t>
            </a:r>
            <a:r>
              <a:rPr lang="en-US" sz="3200" dirty="0" err="1"/>
              <a:t>resultados</a:t>
            </a:r>
            <a:r>
              <a:rPr lang="en-US" sz="3200" dirty="0"/>
              <a:t> </a:t>
            </a:r>
            <a:r>
              <a:rPr lang="en-US" sz="3200" dirty="0" err="1"/>
              <a:t>frente</a:t>
            </a:r>
            <a:r>
              <a:rPr lang="en-US" sz="3200" dirty="0"/>
              <a:t> </a:t>
            </a:r>
            <a:r>
              <a:rPr lang="en-US" sz="3200" dirty="0" err="1"/>
              <a:t>ao</a:t>
            </a:r>
            <a:r>
              <a:rPr lang="en-US" sz="3200" dirty="0"/>
              <a:t> </a:t>
            </a:r>
            <a:r>
              <a:rPr lang="en-US" sz="3200" dirty="0" err="1"/>
              <a:t>conhecimento</a:t>
            </a:r>
            <a:r>
              <a:rPr lang="en-US" sz="3200" dirty="0"/>
              <a:t> </a:t>
            </a:r>
            <a:r>
              <a:rPr lang="en-US" sz="3200" dirty="0" err="1"/>
              <a:t>atual</a:t>
            </a:r>
            <a:r>
              <a:rPr lang="en-US" sz="3200" dirty="0"/>
              <a:t>, </a:t>
            </a:r>
            <a:r>
              <a:rPr lang="en-US" sz="3200" dirty="0" err="1"/>
              <a:t>evitando</a:t>
            </a:r>
            <a:r>
              <a:rPr lang="en-US" sz="3200" dirty="0"/>
              <a:t> </a:t>
            </a:r>
            <a:r>
              <a:rPr lang="en-US" sz="3200" dirty="0" err="1"/>
              <a:t>excesso</a:t>
            </a:r>
            <a:r>
              <a:rPr lang="en-US" sz="3200" dirty="0"/>
              <a:t> de </a:t>
            </a:r>
            <a:r>
              <a:rPr lang="en-US" sz="3200" dirty="0" err="1"/>
              <a:t>comparações</a:t>
            </a:r>
            <a:r>
              <a:rPr lang="en-US" sz="3200" dirty="0"/>
              <a:t> com a </a:t>
            </a:r>
            <a:r>
              <a:rPr lang="en-US" sz="3200" dirty="0" err="1"/>
              <a:t>literatura</a:t>
            </a:r>
            <a:r>
              <a:rPr lang="en-US" sz="3200" dirty="0"/>
              <a:t>. </a:t>
            </a:r>
            <a:r>
              <a:rPr lang="en-US" sz="3200" dirty="0" err="1"/>
              <a:t>Destacar</a:t>
            </a:r>
            <a:r>
              <a:rPr lang="en-US" sz="3200" dirty="0"/>
              <a:t> </a:t>
            </a:r>
            <a:r>
              <a:rPr lang="en-US" sz="3200" dirty="0" err="1"/>
              <a:t>os</a:t>
            </a:r>
            <a:r>
              <a:rPr lang="en-US" sz="3200" dirty="0"/>
              <a:t> </a:t>
            </a:r>
            <a:r>
              <a:rPr lang="en-US" sz="3200" dirty="0" err="1"/>
              <a:t>principais</a:t>
            </a:r>
            <a:r>
              <a:rPr lang="en-US" sz="3200" dirty="0"/>
              <a:t> </a:t>
            </a:r>
            <a:r>
              <a:rPr lang="en-US" sz="3200" dirty="0" err="1"/>
              <a:t>resultados</a:t>
            </a:r>
            <a:r>
              <a:rPr lang="en-US" sz="3200" dirty="0"/>
              <a:t>, </a:t>
            </a:r>
            <a:r>
              <a:rPr lang="en-US" sz="3200" dirty="0" err="1"/>
              <a:t>apresentando</a:t>
            </a:r>
            <a:r>
              <a:rPr lang="en-US" sz="3200" dirty="0"/>
              <a:t> </a:t>
            </a:r>
            <a:r>
              <a:rPr lang="en-US" sz="3200" dirty="0" err="1"/>
              <a:t>tabelas</a:t>
            </a:r>
            <a:r>
              <a:rPr lang="en-US" sz="3200" dirty="0"/>
              <a:t>, </a:t>
            </a:r>
            <a:r>
              <a:rPr lang="en-US" sz="3200" dirty="0" err="1"/>
              <a:t>figuras</a:t>
            </a:r>
            <a:r>
              <a:rPr lang="en-US" sz="3200" dirty="0"/>
              <a:t> </a:t>
            </a:r>
            <a:r>
              <a:rPr lang="en-US" sz="3200" dirty="0" err="1"/>
              <a:t>ou</a:t>
            </a:r>
            <a:r>
              <a:rPr lang="en-US" sz="3200" dirty="0"/>
              <a:t> </a:t>
            </a:r>
            <a:r>
              <a:rPr lang="en-US" sz="3200" dirty="0" err="1"/>
              <a:t>gráficos</a:t>
            </a:r>
            <a:r>
              <a:rPr lang="en-US" sz="3200" dirty="0"/>
              <a:t> </a:t>
            </a:r>
            <a:r>
              <a:rPr lang="en-US" sz="3200" dirty="0" err="1"/>
              <a:t>pertinentes</a:t>
            </a:r>
            <a:r>
              <a:rPr lang="en-US" sz="3200" dirty="0"/>
              <a:t>, </a:t>
            </a:r>
            <a:r>
              <a:rPr lang="en-US" sz="3200" dirty="0" err="1"/>
              <a:t>os</a:t>
            </a:r>
            <a:r>
              <a:rPr lang="en-US" sz="3200" dirty="0"/>
              <a:t> </a:t>
            </a:r>
            <a:r>
              <a:rPr lang="en-US" sz="3200" dirty="0" err="1"/>
              <a:t>quais</a:t>
            </a:r>
            <a:r>
              <a:rPr lang="en-US" sz="3200" dirty="0"/>
              <a:t> </a:t>
            </a:r>
            <a:r>
              <a:rPr lang="en-US" sz="3200" dirty="0" err="1"/>
              <a:t>deverão</a:t>
            </a:r>
            <a:r>
              <a:rPr lang="en-US" sz="3200" dirty="0"/>
              <a:t> </a:t>
            </a:r>
            <a:r>
              <a:rPr lang="en-US" sz="3200" dirty="0" err="1"/>
              <a:t>ser</a:t>
            </a:r>
            <a:r>
              <a:rPr lang="en-US" sz="3200" dirty="0"/>
              <a:t> </a:t>
            </a:r>
            <a:r>
              <a:rPr lang="en-US" sz="3200" dirty="0" err="1"/>
              <a:t>inseridos</a:t>
            </a:r>
            <a:r>
              <a:rPr lang="en-US" sz="3200" dirty="0"/>
              <a:t> </a:t>
            </a:r>
            <a:r>
              <a:rPr lang="en-US" sz="3200" dirty="0" err="1"/>
              <a:t>sequencialmente</a:t>
            </a:r>
            <a:r>
              <a:rPr lang="en-US" sz="3200" dirty="0"/>
              <a:t> no </a:t>
            </a:r>
            <a:r>
              <a:rPr lang="en-US" sz="3200" dirty="0" err="1"/>
              <a:t>texto</a:t>
            </a:r>
            <a:r>
              <a:rPr lang="en-US" sz="3200" dirty="0"/>
              <a:t>. </a:t>
            </a:r>
            <a:r>
              <a:rPr lang="pt-PT" sz="3200" dirty="0">
                <a:solidFill>
                  <a:srgbClr val="000000"/>
                </a:solidFill>
                <a:latin typeface="Arial" panose="020B0604020202020204" pitchFamily="34" charset="0"/>
                <a:cs typeface="Arial" panose="020B0604020202020204" pitchFamily="34" charset="0"/>
              </a:rPr>
              <a:t>Eles deverão cobrir, no máximo, 50% do pôster, informando a fonte dos dados contidos nas mesmas (deverá ser colocada abaixo das </a:t>
            </a:r>
            <a:r>
              <a:rPr lang="en-US" sz="3200" dirty="0" err="1"/>
              <a:t>ilustrações</a:t>
            </a:r>
            <a:r>
              <a:rPr lang="en-US" sz="3200" dirty="0"/>
              <a:t>)</a:t>
            </a:r>
            <a:r>
              <a:rPr lang="pt-PT" sz="3200" dirty="0">
                <a:solidFill>
                  <a:srgbClr val="000000"/>
                </a:solidFill>
                <a:latin typeface="Arial" panose="020B0604020202020204" pitchFamily="34" charset="0"/>
                <a:cs typeface="Arial" panose="020B0604020202020204" pitchFamily="34" charset="0"/>
              </a:rPr>
              <a:t>.</a:t>
            </a:r>
            <a:r>
              <a:rPr lang="en-US" sz="3200" dirty="0"/>
              <a:t> </a:t>
            </a:r>
            <a:r>
              <a:rPr lang="en-US" sz="3200" dirty="0" err="1"/>
              <a:t>Quando</a:t>
            </a:r>
            <a:r>
              <a:rPr lang="en-US" sz="3200" dirty="0"/>
              <a:t> </a:t>
            </a:r>
            <a:r>
              <a:rPr lang="en-US" sz="3200" dirty="0" err="1"/>
              <a:t>apropriado</a:t>
            </a:r>
            <a:r>
              <a:rPr lang="en-US" sz="3200" dirty="0"/>
              <a:t>, </a:t>
            </a:r>
            <a:r>
              <a:rPr lang="en-US" sz="3200" dirty="0" err="1"/>
              <a:t>apresentar</a:t>
            </a:r>
            <a:r>
              <a:rPr lang="en-US" sz="3200" dirty="0"/>
              <a:t> </a:t>
            </a:r>
            <a:r>
              <a:rPr lang="en-US" sz="3200" dirty="0" err="1"/>
              <a:t>análise</a:t>
            </a:r>
            <a:r>
              <a:rPr lang="en-US" sz="3200" dirty="0"/>
              <a:t> </a:t>
            </a:r>
            <a:r>
              <a:rPr lang="en-US" sz="3200" dirty="0" err="1"/>
              <a:t>estatística</a:t>
            </a:r>
            <a:r>
              <a:rPr lang="en-US" sz="3200" dirty="0"/>
              <a:t> dos dados. </a:t>
            </a:r>
            <a:r>
              <a:rPr lang="en-US" sz="3200" dirty="0" err="1"/>
              <a:t>Apontar</a:t>
            </a:r>
            <a:r>
              <a:rPr lang="en-US" sz="3200" dirty="0"/>
              <a:t> a </a:t>
            </a:r>
            <a:r>
              <a:rPr lang="en-US" sz="3200" dirty="0" err="1"/>
              <a:t>contribuição</a:t>
            </a:r>
            <a:r>
              <a:rPr lang="en-US" sz="3200" dirty="0"/>
              <a:t> do </a:t>
            </a:r>
            <a:r>
              <a:rPr lang="en-US" sz="3200" dirty="0" err="1"/>
              <a:t>trabalho</a:t>
            </a:r>
            <a:r>
              <a:rPr lang="en-US" sz="3200" dirty="0"/>
              <a:t> e </a:t>
            </a:r>
            <a:r>
              <a:rPr lang="en-US" sz="3200" dirty="0" err="1"/>
              <a:t>sugestões</a:t>
            </a:r>
            <a:r>
              <a:rPr lang="en-US" sz="3200" dirty="0"/>
              <a:t> para </a:t>
            </a:r>
            <a:r>
              <a:rPr lang="en-US" sz="3200" dirty="0" err="1"/>
              <a:t>trabalhos</a:t>
            </a:r>
            <a:r>
              <a:rPr lang="en-US" sz="3200" dirty="0"/>
              <a:t> </a:t>
            </a:r>
            <a:r>
              <a:rPr lang="en-US" sz="3200" dirty="0" err="1"/>
              <a:t>futuros</a:t>
            </a:r>
            <a:r>
              <a:rPr lang="en-US" sz="3200" dirty="0"/>
              <a:t>.</a:t>
            </a:r>
            <a:endParaRPr lang="pt-BR" sz="3200" dirty="0">
              <a:solidFill>
                <a:srgbClr val="000000"/>
              </a:solidFill>
              <a:latin typeface="Arial" panose="020B0604020202020204" pitchFamily="34" charset="0"/>
              <a:cs typeface="Arial" panose="020B0604020202020204" pitchFamily="34" charset="0"/>
            </a:endParaRPr>
          </a:p>
        </p:txBody>
      </p:sp>
      <p:sp>
        <p:nvSpPr>
          <p:cNvPr id="11" name="Text Box 3923"/>
          <p:cNvSpPr txBox="1">
            <a:spLocks noChangeArrowheads="1"/>
          </p:cNvSpPr>
          <p:nvPr/>
        </p:nvSpPr>
        <p:spPr bwMode="auto">
          <a:xfrm>
            <a:off x="21962665" y="29160383"/>
            <a:ext cx="9955212" cy="5915775"/>
          </a:xfrm>
          <a:prstGeom prst="rect">
            <a:avLst/>
          </a:prstGeom>
          <a:noFill/>
          <a:ln w="9525">
            <a:noFill/>
            <a:miter lim="800000"/>
            <a:headEnd/>
            <a:tailEnd/>
          </a:ln>
        </p:spPr>
        <p:txBody>
          <a:bodyPr lIns="96762" tIns="48381" rIns="96762" bIns="48381">
            <a:spAutoFit/>
          </a:bodyPr>
          <a:lstStyle/>
          <a:p>
            <a:pPr algn="just" defTabSz="968375">
              <a:lnSpc>
                <a:spcPct val="150000"/>
              </a:lnSpc>
              <a:spcBef>
                <a:spcPct val="50000"/>
              </a:spcBef>
            </a:pPr>
            <a:r>
              <a:rPr lang="pt-BR" sz="3200" dirty="0"/>
              <a:t>Parte final do texto, na qual se apresentam as conclusões do trabalho. </a:t>
            </a:r>
            <a:r>
              <a:rPr lang="pt-BR" sz="3200" dirty="0">
                <a:latin typeface="Arial" panose="020B0604020202020204" pitchFamily="34" charset="0"/>
                <a:cs typeface="Arial" panose="020B0604020202020204" pitchFamily="34" charset="0"/>
              </a:rPr>
              <a:t>Deve-se concluir somente o que foi comprovado, com interpretação lógica, não cabendo opiniões próprias ou análises não investigadas. As conclusões de qualquer trabalho científico devem responder aos objetivos propostos do mesmo. Deve ser apresentada, preferencialmente, em tópicos.</a:t>
            </a:r>
          </a:p>
        </p:txBody>
      </p:sp>
      <p:sp>
        <p:nvSpPr>
          <p:cNvPr id="12" name="Text Box 3661"/>
          <p:cNvSpPr txBox="1">
            <a:spLocks noChangeArrowheads="1"/>
          </p:cNvSpPr>
          <p:nvPr/>
        </p:nvSpPr>
        <p:spPr bwMode="auto">
          <a:xfrm>
            <a:off x="11441931" y="12025313"/>
            <a:ext cx="9872662" cy="3791026"/>
          </a:xfrm>
          <a:prstGeom prst="rect">
            <a:avLst/>
          </a:prstGeom>
          <a:noFill/>
          <a:ln w="9525">
            <a:noFill/>
            <a:miter lim="800000"/>
            <a:headEnd/>
            <a:tailEnd/>
          </a:ln>
        </p:spPr>
        <p:txBody>
          <a:bodyPr lIns="96762" tIns="48381" rIns="96762" bIns="48381">
            <a:spAutoFit/>
          </a:bodyPr>
          <a:lstStyle/>
          <a:p>
            <a:pPr algn="just" defTabSz="655638">
              <a:lnSpc>
                <a:spcPct val="150000"/>
              </a:lnSpc>
              <a:spcBef>
                <a:spcPct val="50000"/>
              </a:spcBef>
            </a:pPr>
            <a:r>
              <a:rPr lang="pt-BR" sz="3200" dirty="0">
                <a:latin typeface="Arial" panose="020B0604020202020204" pitchFamily="34" charset="0"/>
                <a:cs typeface="Arial" panose="020B0604020202020204" pitchFamily="34" charset="0"/>
              </a:rPr>
              <a:t>Esta seção deverá apresentar o material e os métodos utilizados na pesquisa. Pode-se utilizar esquemas para apresentar a metodologia de forma resumida. Deve ser apresentada, preferencialmente, em tópicos.</a:t>
            </a:r>
          </a:p>
        </p:txBody>
      </p:sp>
      <p:sp>
        <p:nvSpPr>
          <p:cNvPr id="13" name="Text Box 3661"/>
          <p:cNvSpPr txBox="1">
            <a:spLocks noChangeArrowheads="1"/>
          </p:cNvSpPr>
          <p:nvPr/>
        </p:nvSpPr>
        <p:spPr bwMode="auto">
          <a:xfrm>
            <a:off x="21890657" y="36527023"/>
            <a:ext cx="9872662" cy="1575034"/>
          </a:xfrm>
          <a:prstGeom prst="rect">
            <a:avLst/>
          </a:prstGeom>
          <a:noFill/>
          <a:ln w="9525">
            <a:noFill/>
            <a:miter lim="800000"/>
            <a:headEnd/>
            <a:tailEnd/>
          </a:ln>
        </p:spPr>
        <p:txBody>
          <a:bodyPr lIns="96762" tIns="48381" rIns="96762" bIns="48381">
            <a:spAutoFit/>
          </a:bodyPr>
          <a:lstStyle/>
          <a:p>
            <a:pPr algn="just" defTabSz="655638">
              <a:lnSpc>
                <a:spcPct val="150000"/>
              </a:lnSpc>
              <a:spcBef>
                <a:spcPct val="50000"/>
              </a:spcBef>
            </a:pPr>
            <a:r>
              <a:rPr lang="pt-BR" sz="3200" dirty="0">
                <a:latin typeface="Arial" panose="020B0604020202020204" pitchFamily="34" charset="0"/>
                <a:cs typeface="Arial" panose="020B0604020202020204" pitchFamily="34" charset="0"/>
              </a:rPr>
              <a:t>Instituições que auxiliaram no desenvolvimento do trabalho.</a:t>
            </a:r>
          </a:p>
        </p:txBody>
      </p:sp>
      <p:sp>
        <p:nvSpPr>
          <p:cNvPr id="14" name="AutoShape 40" descr="9k="/>
          <p:cNvSpPr>
            <a:spLocks noChangeAspect="1" noChangeArrowheads="1"/>
          </p:cNvSpPr>
          <p:nvPr/>
        </p:nvSpPr>
        <p:spPr bwMode="auto">
          <a:xfrm>
            <a:off x="15039975" y="20616863"/>
            <a:ext cx="2324100" cy="1971675"/>
          </a:xfrm>
          <a:prstGeom prst="rect">
            <a:avLst/>
          </a:prstGeom>
          <a:noFill/>
        </p:spPr>
        <p:txBody>
          <a:bodyPr/>
          <a:lstStyle/>
          <a:p>
            <a:endParaRPr lang="pt-BR"/>
          </a:p>
        </p:txBody>
      </p:sp>
      <p:sp>
        <p:nvSpPr>
          <p:cNvPr id="15" name="AutoShape 42" descr="9k="/>
          <p:cNvSpPr>
            <a:spLocks noChangeAspect="1" noChangeArrowheads="1"/>
          </p:cNvSpPr>
          <p:nvPr/>
        </p:nvSpPr>
        <p:spPr bwMode="auto">
          <a:xfrm>
            <a:off x="15039975" y="20616863"/>
            <a:ext cx="2324100" cy="1971675"/>
          </a:xfrm>
          <a:prstGeom prst="rect">
            <a:avLst/>
          </a:prstGeom>
          <a:noFill/>
        </p:spPr>
        <p:txBody>
          <a:bodyPr/>
          <a:lstStyle/>
          <a:p>
            <a:endParaRPr lang="pt-BR"/>
          </a:p>
        </p:txBody>
      </p:sp>
      <p:sp>
        <p:nvSpPr>
          <p:cNvPr id="16" name="AutoShape 44" descr="9k="/>
          <p:cNvSpPr>
            <a:spLocks noChangeAspect="1" noChangeArrowheads="1"/>
          </p:cNvSpPr>
          <p:nvPr/>
        </p:nvSpPr>
        <p:spPr bwMode="auto">
          <a:xfrm>
            <a:off x="15039975" y="20616863"/>
            <a:ext cx="2324100" cy="1971675"/>
          </a:xfrm>
          <a:prstGeom prst="rect">
            <a:avLst/>
          </a:prstGeom>
          <a:noFill/>
        </p:spPr>
        <p:txBody>
          <a:bodyPr/>
          <a:lstStyle/>
          <a:p>
            <a:endParaRPr lang="pt-BR"/>
          </a:p>
        </p:txBody>
      </p:sp>
      <p:sp>
        <p:nvSpPr>
          <p:cNvPr id="17" name="AutoShape 46" descr="9k="/>
          <p:cNvSpPr>
            <a:spLocks noChangeAspect="1" noChangeArrowheads="1"/>
          </p:cNvSpPr>
          <p:nvPr/>
        </p:nvSpPr>
        <p:spPr bwMode="auto">
          <a:xfrm>
            <a:off x="15039975" y="20616863"/>
            <a:ext cx="2324100" cy="1971675"/>
          </a:xfrm>
          <a:prstGeom prst="rect">
            <a:avLst/>
          </a:prstGeom>
          <a:noFill/>
        </p:spPr>
        <p:txBody>
          <a:bodyPr/>
          <a:lstStyle/>
          <a:p>
            <a:endParaRPr lang="pt-BR"/>
          </a:p>
        </p:txBody>
      </p:sp>
      <p:sp>
        <p:nvSpPr>
          <p:cNvPr id="18" name="AutoShape 48" descr="9k="/>
          <p:cNvSpPr>
            <a:spLocks noChangeAspect="1" noChangeArrowheads="1"/>
          </p:cNvSpPr>
          <p:nvPr/>
        </p:nvSpPr>
        <p:spPr bwMode="auto">
          <a:xfrm>
            <a:off x="15039975" y="20621625"/>
            <a:ext cx="2324100" cy="1962150"/>
          </a:xfrm>
          <a:prstGeom prst="rect">
            <a:avLst/>
          </a:prstGeom>
          <a:noFill/>
        </p:spPr>
        <p:txBody>
          <a:bodyPr/>
          <a:lstStyle/>
          <a:p>
            <a:endParaRPr lang="pt-BR"/>
          </a:p>
        </p:txBody>
      </p:sp>
      <p:sp>
        <p:nvSpPr>
          <p:cNvPr id="19" name="AutoShape 50" descr="Z"/>
          <p:cNvSpPr>
            <a:spLocks noChangeAspect="1" noChangeArrowheads="1"/>
          </p:cNvSpPr>
          <p:nvPr/>
        </p:nvSpPr>
        <p:spPr bwMode="auto">
          <a:xfrm>
            <a:off x="15082838" y="21240750"/>
            <a:ext cx="2238375" cy="723900"/>
          </a:xfrm>
          <a:prstGeom prst="rect">
            <a:avLst/>
          </a:prstGeom>
          <a:noFill/>
        </p:spPr>
        <p:txBody>
          <a:bodyPr/>
          <a:lstStyle/>
          <a:p>
            <a:endParaRPr lang="pt-BR"/>
          </a:p>
        </p:txBody>
      </p:sp>
      <p:sp>
        <p:nvSpPr>
          <p:cNvPr id="20" name="AutoShape 52" descr="Z"/>
          <p:cNvSpPr>
            <a:spLocks noChangeAspect="1" noChangeArrowheads="1"/>
          </p:cNvSpPr>
          <p:nvPr/>
        </p:nvSpPr>
        <p:spPr bwMode="auto">
          <a:xfrm>
            <a:off x="19297650" y="40196866"/>
            <a:ext cx="2238375" cy="723900"/>
          </a:xfrm>
          <a:prstGeom prst="rect">
            <a:avLst/>
          </a:prstGeom>
          <a:noFill/>
        </p:spPr>
        <p:txBody>
          <a:bodyPr/>
          <a:lstStyle/>
          <a:p>
            <a:endParaRPr lang="pt-BR"/>
          </a:p>
        </p:txBody>
      </p:sp>
      <p:sp>
        <p:nvSpPr>
          <p:cNvPr id="21" name="Text Box 3646"/>
          <p:cNvSpPr txBox="1">
            <a:spLocks noChangeArrowheads="1"/>
          </p:cNvSpPr>
          <p:nvPr/>
        </p:nvSpPr>
        <p:spPr bwMode="auto">
          <a:xfrm>
            <a:off x="636265" y="32158231"/>
            <a:ext cx="9929813" cy="2549925"/>
          </a:xfrm>
          <a:prstGeom prst="rect">
            <a:avLst/>
          </a:prstGeom>
          <a:noFill/>
          <a:ln w="9525">
            <a:noFill/>
            <a:miter lim="800000"/>
            <a:headEnd/>
            <a:tailEnd/>
          </a:ln>
        </p:spPr>
        <p:txBody>
          <a:bodyPr lIns="86863" tIns="43432" rIns="86863" bIns="43432">
            <a:spAutoFit/>
          </a:bodyPr>
          <a:lstStyle/>
          <a:p>
            <a:pPr algn="just" defTabSz="692150">
              <a:lnSpc>
                <a:spcPct val="150000"/>
              </a:lnSpc>
              <a:spcBef>
                <a:spcPct val="50000"/>
              </a:spcBef>
            </a:pPr>
            <a:r>
              <a:rPr lang="pt-BR" sz="3200" dirty="0"/>
              <a:t>Aqui deve ser apresentado o objetivo geral e os objetivos específicos (quando houver) do trabalho.</a:t>
            </a:r>
          </a:p>
          <a:p>
            <a:pPr algn="just" defTabSz="692150">
              <a:lnSpc>
                <a:spcPct val="150000"/>
              </a:lnSpc>
              <a:spcBef>
                <a:spcPct val="50000"/>
              </a:spcBef>
            </a:pPr>
            <a:endParaRPr lang="pt-PT" sz="3200" dirty="0">
              <a:solidFill>
                <a:srgbClr val="000000"/>
              </a:solidFill>
              <a:latin typeface="Arial" panose="020B0604020202020204" pitchFamily="34" charset="0"/>
              <a:cs typeface="Arial" panose="020B0604020202020204" pitchFamily="34" charset="0"/>
            </a:endParaRPr>
          </a:p>
        </p:txBody>
      </p:sp>
      <p:cxnSp>
        <p:nvCxnSpPr>
          <p:cNvPr id="22" name="Straight Connector 32"/>
          <p:cNvCxnSpPr/>
          <p:nvPr/>
        </p:nvCxnSpPr>
        <p:spPr>
          <a:xfrm flipH="1" flipV="1">
            <a:off x="10996243" y="10297446"/>
            <a:ext cx="620" cy="30261370"/>
          </a:xfrm>
          <a:prstGeom prst="line">
            <a:avLst/>
          </a:prstGeom>
        </p:spPr>
        <p:style>
          <a:lnRef idx="2">
            <a:schemeClr val="dk1"/>
          </a:lnRef>
          <a:fillRef idx="0">
            <a:schemeClr val="dk1"/>
          </a:fillRef>
          <a:effectRef idx="1">
            <a:schemeClr val="dk1"/>
          </a:effectRef>
          <a:fontRef idx="minor">
            <a:schemeClr val="tx1"/>
          </a:fontRef>
        </p:style>
      </p:cxnSp>
      <p:pic>
        <p:nvPicPr>
          <p:cNvPr id="23" name="Imagem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4267" y="10297444"/>
            <a:ext cx="10052334" cy="1098253"/>
          </a:xfrm>
          <a:prstGeom prst="rect">
            <a:avLst/>
          </a:prstGeom>
        </p:spPr>
      </p:pic>
      <p:sp>
        <p:nvSpPr>
          <p:cNvPr id="24" name="Retângulo 47"/>
          <p:cNvSpPr>
            <a:spLocks noChangeArrowheads="1"/>
          </p:cNvSpPr>
          <p:nvPr/>
        </p:nvSpPr>
        <p:spPr bwMode="auto">
          <a:xfrm>
            <a:off x="13960997" y="10441460"/>
            <a:ext cx="4834529" cy="584775"/>
          </a:xfrm>
          <a:prstGeom prst="rect">
            <a:avLst/>
          </a:prstGeom>
          <a:noFill/>
          <a:ln w="9525">
            <a:noFill/>
            <a:miter lim="800000"/>
            <a:headEnd/>
            <a:tailEnd/>
          </a:ln>
        </p:spPr>
        <p:txBody>
          <a:bodyPr wrap="none">
            <a:spAutoFit/>
          </a:bodyPr>
          <a:lstStyle/>
          <a:p>
            <a:pPr marL="514350" indent="-514350" defTabSz="1020763"/>
            <a:r>
              <a:rPr lang="pt-BR" sz="3200" b="1" dirty="0">
                <a:solidFill>
                  <a:schemeClr val="bg1"/>
                </a:solidFill>
                <a:latin typeface="Arial" panose="020B0604020202020204" pitchFamily="34" charset="0"/>
                <a:cs typeface="Arial" panose="020B0604020202020204" pitchFamily="34" charset="0"/>
              </a:rPr>
              <a:t>MATERIAL E MÉTODOS</a:t>
            </a:r>
          </a:p>
        </p:txBody>
      </p:sp>
      <p:pic>
        <p:nvPicPr>
          <p:cNvPr id="25" name="Imagem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825" y="10297444"/>
            <a:ext cx="10317600" cy="1098253"/>
          </a:xfrm>
          <a:prstGeom prst="rect">
            <a:avLst/>
          </a:prstGeom>
        </p:spPr>
      </p:pic>
      <p:sp>
        <p:nvSpPr>
          <p:cNvPr id="26" name="Retângulo 46"/>
          <p:cNvSpPr>
            <a:spLocks noChangeArrowheads="1"/>
          </p:cNvSpPr>
          <p:nvPr/>
        </p:nvSpPr>
        <p:spPr bwMode="auto">
          <a:xfrm>
            <a:off x="4061326" y="10441460"/>
            <a:ext cx="3079689" cy="584775"/>
          </a:xfrm>
          <a:prstGeom prst="rect">
            <a:avLst/>
          </a:prstGeom>
          <a:noFill/>
          <a:ln w="9525">
            <a:noFill/>
            <a:miter lim="800000"/>
            <a:headEnd/>
            <a:tailEnd/>
          </a:ln>
        </p:spPr>
        <p:txBody>
          <a:bodyPr wrap="none">
            <a:spAutoFit/>
          </a:bodyPr>
          <a:lstStyle/>
          <a:p>
            <a:pPr algn="ctr" defTabSz="1020763"/>
            <a:r>
              <a:rPr lang="pt-BR" sz="3200" b="1" dirty="0">
                <a:solidFill>
                  <a:schemeClr val="bg1"/>
                </a:solidFill>
                <a:latin typeface="Arial" panose="020B0604020202020204" pitchFamily="34" charset="0"/>
                <a:cs typeface="Arial" panose="020B0604020202020204" pitchFamily="34" charset="0"/>
              </a:rPr>
              <a:t>INTRODUÇÃO </a:t>
            </a:r>
          </a:p>
        </p:txBody>
      </p:sp>
      <p:pic>
        <p:nvPicPr>
          <p:cNvPr id="27" name="Imagem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77489" y="27849263"/>
            <a:ext cx="9932536" cy="1098253"/>
          </a:xfrm>
          <a:prstGeom prst="rect">
            <a:avLst/>
          </a:prstGeom>
        </p:spPr>
      </p:pic>
      <p:pic>
        <p:nvPicPr>
          <p:cNvPr id="28" name="Imagem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803" y="30747716"/>
            <a:ext cx="10317600" cy="1098253"/>
          </a:xfrm>
          <a:prstGeom prst="rect">
            <a:avLst/>
          </a:prstGeom>
        </p:spPr>
      </p:pic>
      <p:sp>
        <p:nvSpPr>
          <p:cNvPr id="29" name="Retângulo 46"/>
          <p:cNvSpPr>
            <a:spLocks noChangeArrowheads="1"/>
          </p:cNvSpPr>
          <p:nvPr/>
        </p:nvSpPr>
        <p:spPr bwMode="auto">
          <a:xfrm>
            <a:off x="4140514" y="30873643"/>
            <a:ext cx="2646878" cy="584775"/>
          </a:xfrm>
          <a:prstGeom prst="rect">
            <a:avLst/>
          </a:prstGeom>
          <a:noFill/>
          <a:ln w="9525">
            <a:noFill/>
            <a:miter lim="800000"/>
            <a:headEnd/>
            <a:tailEnd/>
          </a:ln>
        </p:spPr>
        <p:txBody>
          <a:bodyPr wrap="none">
            <a:spAutoFit/>
          </a:bodyPr>
          <a:lstStyle/>
          <a:p>
            <a:pPr defTabSz="1020763"/>
            <a:r>
              <a:rPr lang="pt-BR" sz="3200" b="1" dirty="0">
                <a:solidFill>
                  <a:schemeClr val="bg1"/>
                </a:solidFill>
                <a:latin typeface="Arial" panose="020B0604020202020204" pitchFamily="34" charset="0"/>
                <a:cs typeface="Arial" panose="020B0604020202020204" pitchFamily="34" charset="0"/>
              </a:rPr>
              <a:t>OBJETIVOS </a:t>
            </a:r>
          </a:p>
        </p:txBody>
      </p:sp>
      <p:pic>
        <p:nvPicPr>
          <p:cNvPr id="30" name="Imagem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16566" y="27849263"/>
            <a:ext cx="9932536" cy="1098253"/>
          </a:xfrm>
          <a:prstGeom prst="rect">
            <a:avLst/>
          </a:prstGeom>
        </p:spPr>
      </p:pic>
      <p:sp>
        <p:nvSpPr>
          <p:cNvPr id="31" name="Retângulo 53"/>
          <p:cNvSpPr>
            <a:spLocks noChangeArrowheads="1"/>
          </p:cNvSpPr>
          <p:nvPr/>
        </p:nvSpPr>
        <p:spPr bwMode="auto">
          <a:xfrm>
            <a:off x="12025957" y="27908558"/>
            <a:ext cx="7610325" cy="584775"/>
          </a:xfrm>
          <a:prstGeom prst="rect">
            <a:avLst/>
          </a:prstGeom>
          <a:noFill/>
          <a:ln w="9525">
            <a:noFill/>
            <a:miter lim="800000"/>
            <a:headEnd/>
            <a:tailEnd/>
          </a:ln>
        </p:spPr>
        <p:txBody>
          <a:bodyPr wrap="square">
            <a:spAutoFit/>
          </a:bodyPr>
          <a:lstStyle/>
          <a:p>
            <a:pPr algn="ctr" defTabSz="1020763"/>
            <a:r>
              <a:rPr lang="pt-BR" sz="3200" b="1" dirty="0">
                <a:solidFill>
                  <a:schemeClr val="bg1"/>
                </a:solidFill>
                <a:latin typeface="Arial" panose="020B0604020202020204" pitchFamily="34" charset="0"/>
                <a:cs typeface="Arial" panose="020B0604020202020204" pitchFamily="34" charset="0"/>
              </a:rPr>
              <a:t>RESULTADOS E DISCUSSÃO</a:t>
            </a:r>
          </a:p>
        </p:txBody>
      </p:sp>
      <p:sp>
        <p:nvSpPr>
          <p:cNvPr id="32" name="Retângulo 55"/>
          <p:cNvSpPr>
            <a:spLocks noChangeArrowheads="1"/>
          </p:cNvSpPr>
          <p:nvPr/>
        </p:nvSpPr>
        <p:spPr bwMode="auto">
          <a:xfrm>
            <a:off x="25412177" y="27926137"/>
            <a:ext cx="2829621" cy="584775"/>
          </a:xfrm>
          <a:prstGeom prst="rect">
            <a:avLst/>
          </a:prstGeom>
          <a:noFill/>
          <a:ln w="9525">
            <a:noFill/>
            <a:miter lim="800000"/>
            <a:headEnd/>
            <a:tailEnd/>
          </a:ln>
        </p:spPr>
        <p:txBody>
          <a:bodyPr wrap="none">
            <a:spAutoFit/>
          </a:bodyPr>
          <a:lstStyle/>
          <a:p>
            <a:pPr defTabSz="1020763"/>
            <a:r>
              <a:rPr lang="pt-BR" sz="3200" b="1" dirty="0">
                <a:solidFill>
                  <a:schemeClr val="bg1"/>
                </a:solidFill>
                <a:latin typeface="Arial" panose="020B0604020202020204" pitchFamily="34" charset="0"/>
                <a:cs typeface="Arial" panose="020B0604020202020204" pitchFamily="34" charset="0"/>
              </a:rPr>
              <a:t>CONCLUSÃO</a:t>
            </a:r>
          </a:p>
        </p:txBody>
      </p:sp>
      <p:pic>
        <p:nvPicPr>
          <p:cNvPr id="33" name="Imagem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99907" y="35140204"/>
            <a:ext cx="10017969" cy="1098253"/>
          </a:xfrm>
          <a:prstGeom prst="rect">
            <a:avLst/>
          </a:prstGeom>
        </p:spPr>
      </p:pic>
      <p:sp>
        <p:nvSpPr>
          <p:cNvPr id="34" name="Retângulo 57"/>
          <p:cNvSpPr>
            <a:spLocks noChangeArrowheads="1"/>
          </p:cNvSpPr>
          <p:nvPr/>
        </p:nvSpPr>
        <p:spPr bwMode="auto">
          <a:xfrm>
            <a:off x="25019133" y="35212212"/>
            <a:ext cx="4122219" cy="584775"/>
          </a:xfrm>
          <a:prstGeom prst="rect">
            <a:avLst/>
          </a:prstGeom>
          <a:noFill/>
          <a:ln w="9525">
            <a:noFill/>
            <a:miter lim="800000"/>
            <a:headEnd/>
            <a:tailEnd/>
          </a:ln>
        </p:spPr>
        <p:txBody>
          <a:bodyPr wrap="none">
            <a:spAutoFit/>
          </a:bodyPr>
          <a:lstStyle/>
          <a:p>
            <a:r>
              <a:rPr lang="pt-BR" sz="3200" b="1" dirty="0">
                <a:solidFill>
                  <a:schemeClr val="bg1"/>
                </a:solidFill>
                <a:latin typeface="Arial" panose="020B0604020202020204" pitchFamily="34" charset="0"/>
                <a:cs typeface="Arial" panose="020B0604020202020204" pitchFamily="34" charset="0"/>
              </a:rPr>
              <a:t>AGRADECIMENTOS</a:t>
            </a:r>
            <a:endParaRPr lang="pt-BR" sz="3200" dirty="0">
              <a:solidFill>
                <a:schemeClr val="bg1"/>
              </a:solidFill>
              <a:latin typeface="Arial" panose="020B0604020202020204" pitchFamily="34" charset="0"/>
              <a:cs typeface="Arial" panose="020B0604020202020204" pitchFamily="34" charset="0"/>
            </a:endParaRPr>
          </a:p>
        </p:txBody>
      </p:sp>
      <p:pic>
        <p:nvPicPr>
          <p:cNvPr id="36" name="Imagem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16566" y="17750370"/>
            <a:ext cx="9932536" cy="1098253"/>
          </a:xfrm>
          <a:prstGeom prst="rect">
            <a:avLst/>
          </a:prstGeom>
        </p:spPr>
      </p:pic>
      <p:sp>
        <p:nvSpPr>
          <p:cNvPr id="37" name="Retângulo 55"/>
          <p:cNvSpPr>
            <a:spLocks noChangeArrowheads="1"/>
          </p:cNvSpPr>
          <p:nvPr/>
        </p:nvSpPr>
        <p:spPr bwMode="auto">
          <a:xfrm>
            <a:off x="25412177" y="17827244"/>
            <a:ext cx="3169457" cy="584775"/>
          </a:xfrm>
          <a:prstGeom prst="rect">
            <a:avLst/>
          </a:prstGeom>
          <a:noFill/>
          <a:ln w="9525">
            <a:noFill/>
            <a:miter lim="800000"/>
            <a:headEnd/>
            <a:tailEnd/>
          </a:ln>
        </p:spPr>
        <p:txBody>
          <a:bodyPr wrap="none">
            <a:spAutoFit/>
          </a:bodyPr>
          <a:lstStyle/>
          <a:p>
            <a:pPr defTabSz="1020763"/>
            <a:r>
              <a:rPr lang="pt-BR" sz="3200" b="1" dirty="0" smtClean="0">
                <a:solidFill>
                  <a:schemeClr val="bg1"/>
                </a:solidFill>
                <a:latin typeface="Arial" panose="020B0604020202020204" pitchFamily="34" charset="0"/>
                <a:cs typeface="Arial" panose="020B0604020202020204" pitchFamily="34" charset="0"/>
              </a:rPr>
              <a:t>TÍTULO EXTRA</a:t>
            </a:r>
            <a:endParaRPr lang="pt-BR"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041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290</Words>
  <Application>Microsoft Office PowerPoint</Application>
  <PresentationFormat>Personalizar</PresentationFormat>
  <Paragraphs>18</Paragraphs>
  <Slides>1</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vt:i4>
      </vt:variant>
    </vt:vector>
  </HeadingPairs>
  <TitlesOfParts>
    <vt:vector size="8" baseType="lpstr">
      <vt:lpstr>ＭＳ Ｐゴシック</vt:lpstr>
      <vt:lpstr>Arial</vt:lpstr>
      <vt:lpstr>Calibri</vt:lpstr>
      <vt:lpstr>Calibri Light</vt:lpstr>
      <vt:lpstr>tahoma, verdana, arial</vt:lpstr>
      <vt:lpstr>Times New Roman</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Wenderson da Silva de Sousa</dc:creator>
  <cp:lastModifiedBy>Wenderson da Silva de Sousa</cp:lastModifiedBy>
  <cp:revision>5</cp:revision>
  <dcterms:created xsi:type="dcterms:W3CDTF">2022-07-27T14:10:48Z</dcterms:created>
  <dcterms:modified xsi:type="dcterms:W3CDTF">2023-06-29T14:26:42Z</dcterms:modified>
</cp:coreProperties>
</file>